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slides/slide70.xml" ContentType="application/vnd.openxmlformats-officedocument.presentationml.slide+xml"/>
  <Override PartName="/ppt/slides/slide71.xml" ContentType="application/vnd.openxmlformats-officedocument.presentationml.slide+xml"/>
  <Override PartName="/ppt/slides/slide72.xml" ContentType="application/vnd.openxmlformats-officedocument.presentationml.slide+xml"/>
  <Override PartName="/ppt/slides/slide73.xml" ContentType="application/vnd.openxmlformats-officedocument.presentationml.slide+xml"/>
  <Override PartName="/ppt/slides/slide74.xml" ContentType="application/vnd.openxmlformats-officedocument.presentationml.slide+xml"/>
  <Override PartName="/ppt/slides/slide75.xml" ContentType="application/vnd.openxmlformats-officedocument.presentationml.slide+xml"/>
  <Override PartName="/ppt/slides/slide76.xml" ContentType="application/vnd.openxmlformats-officedocument.presentationml.slide+xml"/>
  <Override PartName="/ppt/slides/slide77.xml" ContentType="application/vnd.openxmlformats-officedocument.presentationml.slide+xml"/>
  <Override PartName="/ppt/slides/slide7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theme/themeOverride1.xml" ContentType="application/vnd.openxmlformats-officedocument.themeOverr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80"/>
  </p:notesMasterIdLst>
  <p:sldIdLst>
    <p:sldId id="406" r:id="rId2"/>
    <p:sldId id="409" r:id="rId3"/>
    <p:sldId id="672" r:id="rId4"/>
    <p:sldId id="651" r:id="rId5"/>
    <p:sldId id="654" r:id="rId6"/>
    <p:sldId id="670" r:id="rId7"/>
    <p:sldId id="660" r:id="rId8"/>
    <p:sldId id="674" r:id="rId9"/>
    <p:sldId id="658" r:id="rId10"/>
    <p:sldId id="671" r:id="rId11"/>
    <p:sldId id="675" r:id="rId12"/>
    <p:sldId id="659" r:id="rId13"/>
    <p:sldId id="676" r:id="rId14"/>
    <p:sldId id="673" r:id="rId15"/>
    <p:sldId id="681" r:id="rId16"/>
    <p:sldId id="684" r:id="rId17"/>
    <p:sldId id="686" r:id="rId18"/>
    <p:sldId id="688" r:id="rId19"/>
    <p:sldId id="689" r:id="rId20"/>
    <p:sldId id="690" r:id="rId21"/>
    <p:sldId id="691" r:id="rId22"/>
    <p:sldId id="693" r:id="rId23"/>
    <p:sldId id="696" r:id="rId24"/>
    <p:sldId id="366" r:id="rId25"/>
    <p:sldId id="570" r:id="rId26"/>
    <p:sldId id="697" r:id="rId27"/>
    <p:sldId id="698" r:id="rId28"/>
    <p:sldId id="695" r:id="rId29"/>
    <p:sldId id="699" r:id="rId30"/>
    <p:sldId id="413" r:id="rId31"/>
    <p:sldId id="692" r:id="rId32"/>
    <p:sldId id="701" r:id="rId33"/>
    <p:sldId id="702" r:id="rId34"/>
    <p:sldId id="703" r:id="rId35"/>
    <p:sldId id="362" r:id="rId36"/>
    <p:sldId id="509" r:id="rId37"/>
    <p:sldId id="360" r:id="rId38"/>
    <p:sldId id="803" r:id="rId39"/>
    <p:sldId id="802" r:id="rId40"/>
    <p:sldId id="706" r:id="rId41"/>
    <p:sldId id="804" r:id="rId42"/>
    <p:sldId id="700" r:id="rId43"/>
    <p:sldId id="805" r:id="rId44"/>
    <p:sldId id="806" r:id="rId45"/>
    <p:sldId id="807" r:id="rId46"/>
    <p:sldId id="704" r:id="rId47"/>
    <p:sldId id="812" r:id="rId48"/>
    <p:sldId id="415" r:id="rId49"/>
    <p:sldId id="813" r:id="rId50"/>
    <p:sldId id="817" r:id="rId51"/>
    <p:sldId id="816" r:id="rId52"/>
    <p:sldId id="707" r:id="rId53"/>
    <p:sldId id="808" r:id="rId54"/>
    <p:sldId id="809" r:id="rId55"/>
    <p:sldId id="705" r:id="rId56"/>
    <p:sldId id="810" r:id="rId57"/>
    <p:sldId id="811" r:id="rId58"/>
    <p:sldId id="708" r:id="rId59"/>
    <p:sldId id="372" r:id="rId60"/>
    <p:sldId id="820" r:id="rId61"/>
    <p:sldId id="818" r:id="rId62"/>
    <p:sldId id="819" r:id="rId63"/>
    <p:sldId id="666" r:id="rId64"/>
    <p:sldId id="423" r:id="rId65"/>
    <p:sldId id="431" r:id="rId66"/>
    <p:sldId id="432" r:id="rId67"/>
    <p:sldId id="433" r:id="rId68"/>
    <p:sldId id="434" r:id="rId69"/>
    <p:sldId id="435" r:id="rId70"/>
    <p:sldId id="436" r:id="rId71"/>
    <p:sldId id="437" r:id="rId72"/>
    <p:sldId id="438" r:id="rId73"/>
    <p:sldId id="439" r:id="rId74"/>
    <p:sldId id="440" r:id="rId75"/>
    <p:sldId id="441" r:id="rId76"/>
    <p:sldId id="442" r:id="rId77"/>
    <p:sldId id="443" r:id="rId78"/>
    <p:sldId id="444" r:id="rId7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671DC70A-D524-3A4B-A0F9-F4617108E011}">
          <p14:sldIdLst>
            <p14:sldId id="406"/>
            <p14:sldId id="409"/>
            <p14:sldId id="672"/>
          </p14:sldIdLst>
        </p14:section>
        <p14:section name="Context" id="{BAB000E7-80B1-704A-A0C5-450F92E3F251}">
          <p14:sldIdLst>
            <p14:sldId id="651"/>
            <p14:sldId id="654"/>
            <p14:sldId id="670"/>
            <p14:sldId id="660"/>
            <p14:sldId id="674"/>
            <p14:sldId id="658"/>
            <p14:sldId id="671"/>
            <p14:sldId id="675"/>
            <p14:sldId id="659"/>
            <p14:sldId id="676"/>
            <p14:sldId id="673"/>
            <p14:sldId id="681"/>
            <p14:sldId id="684"/>
            <p14:sldId id="686"/>
            <p14:sldId id="688"/>
            <p14:sldId id="689"/>
            <p14:sldId id="690"/>
          </p14:sldIdLst>
        </p14:section>
        <p14:section name="Focus" id="{6B4D6D1F-5799-A14A-9FA6-E5C32431763E}">
          <p14:sldIdLst>
            <p14:sldId id="691"/>
            <p14:sldId id="693"/>
            <p14:sldId id="696"/>
            <p14:sldId id="366"/>
            <p14:sldId id="570"/>
            <p14:sldId id="697"/>
            <p14:sldId id="698"/>
            <p14:sldId id="695"/>
            <p14:sldId id="699"/>
            <p14:sldId id="413"/>
            <p14:sldId id="692"/>
            <p14:sldId id="701"/>
            <p14:sldId id="702"/>
          </p14:sldIdLst>
        </p14:section>
        <p14:section name="Noise" id="{CEA63F78-168F-AB43-B239-21C6524ECBFB}">
          <p14:sldIdLst>
            <p14:sldId id="703"/>
            <p14:sldId id="362"/>
            <p14:sldId id="509"/>
            <p14:sldId id="360"/>
            <p14:sldId id="803"/>
            <p14:sldId id="802"/>
          </p14:sldIdLst>
        </p14:section>
        <p14:section name="Complexity" id="{E1B92301-8AC3-B34F-8F78-D8C8CA74A213}">
          <p14:sldIdLst>
            <p14:sldId id="706"/>
            <p14:sldId id="804"/>
            <p14:sldId id="700"/>
            <p14:sldId id="805"/>
            <p14:sldId id="806"/>
            <p14:sldId id="807"/>
          </p14:sldIdLst>
        </p14:section>
        <p14:section name="Non-Determinism" id="{A4346C11-1A94-5943-93C2-38DD8C850FDB}">
          <p14:sldIdLst>
            <p14:sldId id="704"/>
            <p14:sldId id="812"/>
            <p14:sldId id="415"/>
            <p14:sldId id="813"/>
            <p14:sldId id="817"/>
            <p14:sldId id="816"/>
          </p14:sldIdLst>
        </p14:section>
        <p14:section name="Thought Partner" id="{F1712C9A-310F-0B43-8042-6EC8C3D964FC}">
          <p14:sldIdLst>
            <p14:sldId id="707"/>
            <p14:sldId id="808"/>
            <p14:sldId id="809"/>
            <p14:sldId id="705"/>
            <p14:sldId id="810"/>
            <p14:sldId id="811"/>
            <p14:sldId id="708"/>
            <p14:sldId id="372"/>
            <p14:sldId id="820"/>
            <p14:sldId id="818"/>
            <p14:sldId id="819"/>
          </p14:sldIdLst>
        </p14:section>
        <p14:section name="Drafts" id="{C06076C2-4920-1D4C-81D2-A050883B17C5}">
          <p14:sldIdLst>
            <p14:sldId id="666"/>
            <p14:sldId id="423"/>
            <p14:sldId id="431"/>
            <p14:sldId id="432"/>
            <p14:sldId id="433"/>
            <p14:sldId id="434"/>
            <p14:sldId id="435"/>
            <p14:sldId id="436"/>
            <p14:sldId id="437"/>
            <p14:sldId id="438"/>
            <p14:sldId id="439"/>
            <p14:sldId id="440"/>
            <p14:sldId id="441"/>
            <p14:sldId id="442"/>
            <p14:sldId id="443"/>
            <p14:sldId id="44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3C3349F8-DC01-FE7D-F7CD-AC66C053D11B}" name="Kesseler, Lada" initials="LK" userId="S::LADA.KESSELER1@T-MOBILE.COM::562dffe2-bbd3-4c93-8d98-a417671b7e15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browse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B4A00"/>
    <a:srgbClr val="700001"/>
    <a:srgbClr val="FFFF00"/>
    <a:srgbClr val="C046C1"/>
    <a:srgbClr val="963695"/>
    <a:srgbClr val="00FDFF"/>
    <a:srgbClr val="7F7F7F"/>
    <a:srgbClr val="FF40FF"/>
    <a:srgbClr val="7030A0"/>
    <a:srgbClr val="54823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1709"/>
    <p:restoredTop sz="92806"/>
  </p:normalViewPr>
  <p:slideViewPr>
    <p:cSldViewPr snapToGrid="0">
      <p:cViewPr varScale="1">
        <p:scale>
          <a:sx n="122" d="100"/>
          <a:sy n="122" d="100"/>
        </p:scale>
        <p:origin x="1144" y="488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" d="1"/>
        <a:sy n="1" d="1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slide" Target="slides/slide62.xml"/><Relationship Id="rId68" Type="http://schemas.openxmlformats.org/officeDocument/2006/relationships/slide" Target="slides/slide67.xml"/><Relationship Id="rId84" Type="http://schemas.openxmlformats.org/officeDocument/2006/relationships/tableStyles" Target="tableStyles.xml"/><Relationship Id="rId16" Type="http://schemas.openxmlformats.org/officeDocument/2006/relationships/slide" Target="slides/slide15.xml"/><Relationship Id="rId11" Type="http://schemas.openxmlformats.org/officeDocument/2006/relationships/slide" Target="slides/slide10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53" Type="http://schemas.openxmlformats.org/officeDocument/2006/relationships/slide" Target="slides/slide52.xml"/><Relationship Id="rId58" Type="http://schemas.openxmlformats.org/officeDocument/2006/relationships/slide" Target="slides/slide57.xml"/><Relationship Id="rId74" Type="http://schemas.openxmlformats.org/officeDocument/2006/relationships/slide" Target="slides/slide73.xml"/><Relationship Id="rId79" Type="http://schemas.openxmlformats.org/officeDocument/2006/relationships/slide" Target="slides/slide78.xml"/><Relationship Id="rId5" Type="http://schemas.openxmlformats.org/officeDocument/2006/relationships/slide" Target="slides/slide4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openxmlformats.org/officeDocument/2006/relationships/slide" Target="slides/slide63.xml"/><Relationship Id="rId69" Type="http://schemas.openxmlformats.org/officeDocument/2006/relationships/slide" Target="slides/slide68.xml"/><Relationship Id="rId77" Type="http://schemas.openxmlformats.org/officeDocument/2006/relationships/slide" Target="slides/slide76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72" Type="http://schemas.openxmlformats.org/officeDocument/2006/relationships/slide" Target="slides/slide71.xml"/><Relationship Id="rId80" Type="http://schemas.openxmlformats.org/officeDocument/2006/relationships/notesMaster" Target="notesMasters/notesMaster1.xml"/><Relationship Id="rId85" Type="http://schemas.microsoft.com/office/2018/10/relationships/authors" Target="author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slide" Target="slides/slide58.xml"/><Relationship Id="rId67" Type="http://schemas.openxmlformats.org/officeDocument/2006/relationships/slide" Target="slides/slide66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slide" Target="slides/slide61.xml"/><Relationship Id="rId70" Type="http://schemas.openxmlformats.org/officeDocument/2006/relationships/slide" Target="slides/slide69.xml"/><Relationship Id="rId75" Type="http://schemas.openxmlformats.org/officeDocument/2006/relationships/slide" Target="slides/slide74.xml"/><Relationship Id="rId83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slide" Target="slides/slide59.xml"/><Relationship Id="rId65" Type="http://schemas.openxmlformats.org/officeDocument/2006/relationships/slide" Target="slides/slide64.xml"/><Relationship Id="rId73" Type="http://schemas.openxmlformats.org/officeDocument/2006/relationships/slide" Target="slides/slide72.xml"/><Relationship Id="rId78" Type="http://schemas.openxmlformats.org/officeDocument/2006/relationships/slide" Target="slides/slide77.xml"/><Relationship Id="rId8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6" Type="http://schemas.openxmlformats.org/officeDocument/2006/relationships/slide" Target="slides/slide75.xml"/><Relationship Id="rId7" Type="http://schemas.openxmlformats.org/officeDocument/2006/relationships/slide" Target="slides/slide6.xml"/><Relationship Id="rId71" Type="http://schemas.openxmlformats.org/officeDocument/2006/relationships/slide" Target="slides/slide70.xml"/><Relationship Id="rId2" Type="http://schemas.openxmlformats.org/officeDocument/2006/relationships/slide" Target="slides/slide1.xml"/><Relationship Id="rId29" Type="http://schemas.openxmlformats.org/officeDocument/2006/relationships/slide" Target="slides/slide28.xml"/><Relationship Id="rId24" Type="http://schemas.openxmlformats.org/officeDocument/2006/relationships/slide" Target="slides/slide23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66" Type="http://schemas.openxmlformats.org/officeDocument/2006/relationships/slide" Target="slides/slide65.xml"/><Relationship Id="rId61" Type="http://schemas.openxmlformats.org/officeDocument/2006/relationships/slide" Target="slides/slide60.xml"/><Relationship Id="rId82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2-18T08:22:36.545"/>
    </inkml:context>
    <inkml:brush xml:id="br0">
      <inkml:brushProperty name="width" value="0.05" units="cm"/>
      <inkml:brushProperty name="height" value="0.3" units="cm"/>
      <inkml:brushProperty name="inkEffects" value="pencil"/>
    </inkml:brush>
  </inkml:definitions>
  <inkml:trace contextRef="#ctx0" brushRef="#br0">1 0 16383,'0'0'0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6-02-18T08:22:48.239"/>
    </inkml:context>
    <inkml:brush xml:id="br0">
      <inkml:brushProperty name="width" value="0.05" units="cm"/>
      <inkml:brushProperty name="height" value="0.05" units="cm"/>
    </inkml:brush>
  </inkml:definitions>
  <inkml:trace contextRef="#ctx0" brushRef="#br0">1 4016 24575,'0'12'0,"0"0"0,0 0 0,0 0 0,0-1 0,0 17 0,0-12 0,0 49 0,0-44-6784,0 64 6784,0-64-2100,16 70 2100,-12-68-712,13 29 1,3 2 711,-10-23-1685,13 24 0,3-2 1685,-9-31 640,15 27 1,1-3-641,-14-29 0,21 28 0,1 1 0,-20-25-850,31 23 1,3-2 849,-29-26 0,39 31-1517,-2-14 1517,-43-20 244,42 17 1,3-2-245,-32-16-425,42 15 1,1 0 424,-41-15 337,49 12 0,2-1-337,-37-12 0,46 6 0,0-1 0,-45-8 464,19-2 1,21 0 0,-11-2-465,-23-3 0,-2-1 1628,28 3 1,6-1-1629,12-3 0,-13-3 2960,-37-3-2960,24-1 0,19-2 0,-20 0 6336,-27 0-6336,30-6 0,24-5 0,-22 5 0,-24 2 0,26-8 0,21-7 0,-20 4 0,-17 4 0,11-6 0,17-6 0,-18 7 0,-15 4 0,8-6 0,15-7 0,-16 7-4291,-15 5 4291,6-5 0,5-4-2458,-2 1 1,-5 1 2457,-4-5-1096,12-4 0,14-8 1,-14 8 1095,-12 6-520,8-11 0,12-11 0,-12 9 520,-1 1-130,-7-4 0,7-11 0,-9 9 130,0-1 0,-5-3 0,9-13 0,-11 13 2321,-3 10-2321,1-16 0,9-18 0,-4 4 0,-1-2 0,-4 3 0,0-5 0,-2 3 0,-1 12 0,-5 3 0,-14 4 0,-2 5 0,8 2 640,-5-12 0,3-16 1,-4 1-641,-3-16 0,-2 3 0,3 9 0,-2-5 0,-6-3 0,-3-7 0,-2 23 4422,-3 22-4422,-3-25 0,-1-21 0,0 20 0,1 22 0,-7-20 0,-7-21 0,2 19 0,-4 12 0,-2 0 0,-6-13 0,3 14 0,-1 4 0,-16-28 0,1 2 0,19 40 0,-2 4 0,-4-4-2096,-1-6 1,2 7 2095,3 13-1012,-12-20 1,-10-15 0,7 15 1011,5 14-677,-9-10 1,-9-13 0,8 13 676,6 15 0,-33-33 0,-1 3 0,31 38 1014,-24-27 1,-8-4-1015,21 25 0,2 2 0,8-1 0,0 2 0,-40-20 0,10 20 0,45 10 213,-41-7 1,-1 1-214,35 14 0,-35-7 0,-10 2 0,-21 7 0,2-4 0,22 8 0,10 2 0,37 2 3246,-48 0-3246,1 11 0,41-8 0,-45 9 0,-4 2 0,39-10-320,-50 14 1,0 1 319,49-14-1517,-50 15 0,1 2 1517,50-11 0,-48 10 0,1 1 0,47-6-1015,-43 6 1,1-1 1014,45-5 0,-43 12 0,1-2 0,45-12 0,-38 18 0,2-1 0,47-23 1014,-36 22 1,-8 8-1015,-10 14 1517,37-27 0,-1 2-1517,-16 15 0,9-3 0,28-20 0,-24 17 0,-1-2 0,22-15 0,-17 18 0,0 1 0,18-17 0,-17 21 0,4 2 0,25-23 0,-29 22 2092,10 5-2092,14-33 0,-11 25 0,0 1 0,13-21 0,-37 55 0,36-55 0,-36 55 0,15-24 0,6 0 0,-15 25 0,43-57 0,-33 46 0,29-48 0,-19 32 0,20-33 5573,-13 22-5573,18-24 3656,-13 9-3656,10-11 0,-1-11 0,2-3 0,5-10 0,0 1 0,0-1 0,0-16 0,0 12 0,0-39 0,0 36 0,0-40 0,0 41 0,0-42 0,0 42 0,0-53 0,0 51 0,0-40 0,5 44 0,-4-22 0,4 23 0,-5-13 0,0 15 0,0 6 0,0 9 0,-5 15 0,4-4 0,-15 20 0,13-17 0,-23 38 0,22-36 0,-28 47 0,28-47 0,-18 41 0,16-41 0,-6 36 0,5-37 0,-4 31 0,10-32 0,-4 23 0,5-25 0,0 14 0,0-15 0,0 9 0,0-9 0,0 5 0,0-7 0,5-4 0,2-2 0,5-5 0,-1 0 0,17-10 0,-7 2 0,35-20 0,-33 13 0,23-7 0,-1 0 0,-20 5 0,41-13 0,1 0 0,-32 11-3392,47-19 0,2 1 3392,-46 21 0,7-7 0,6-2 0,0 4 0,-6 3 0,-12 3 0,23-9 0,17-8 0,-16 9 0,-23 12 0,56-24 0,1 1 6784,-54 27-6784,43-15 0,0 2 0,-45 16 0,37-8 0,-1 2 0,-43 9 0,26-2 0,-1 1 0,-33 2 0,23 0 0,-36 0 0,-2 0 0</inkml:trace>
</inkml:ink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5701875-5BC7-1E49-AF4C-96F7D9E7474C}" type="datetimeFigureOut">
              <a:rPr lang="en-US" smtClean="0"/>
              <a:t>2/17/26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C5BBC2B-72B0-2542-8213-717906F3F32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412809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9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6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7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B70639-DA34-05EE-E783-CB1BAE16FC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F73D2E2-8ADC-6359-00D2-E80DB4566E1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9949908-A01F-F021-2D48-C21782F8AFB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D2D3FA6-5BA7-4D11-B479-AAED57DD04D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618524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A1DEAE0-CD27-BE06-FAAF-561BDD6631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4702EB1-3F03-BC66-FF77-50A52A9277A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A75225F-3BBB-AFFC-23AA-DC81D8E451E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ED27DE7-0594-DBF8-7EA5-CA2B9C3E247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2459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C896792-575B-69CF-B0ED-8D6E7A7CB03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EC9C86AD-6CA1-904E-00A3-B863E8C8EE4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4B95377-7E7D-6DCF-5FBD-F7194FF747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2F38995-26BC-1E1B-CAA2-1E1DB5EE6F1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009838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80F704-F5CB-73E7-25A8-CD0EF99226A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9150B4B-7A01-1BFD-EBFC-9B6C1BDE407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B033D04-1909-044C-11D4-547008860EE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8F0934B-646C-1F84-1B19-92CDF4D78EA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210750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1156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86005E-932B-C107-BD04-AED76F8FE20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5C9C20CC-8198-B4DD-BB6C-B7408D10B8B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C29A7529-EFF3-D7F5-CE0D-BC1422D1448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9AE27A0-CBCC-BCDE-F08B-519B389C4C9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334778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D7247CF-CF19-A4AC-23D7-A8B2A2B2B5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B0A6E8BC-A882-DCB8-8E90-C6254C928859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DC419A6-6795-01AC-05DA-7187FA4D73F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F018565-814E-276C-3740-FBF085659AF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493940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C1A37B-0D76-AA4A-B663-350505338C6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9F3F4AEF-A502-692C-C8EC-8746BEC96EE5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66F96DD-C27D-E6E5-A90C-4DD8CDA6F4E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BFA1C45-83D4-2D7F-3762-0831B85136BB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4011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F7E896C-7A08-BC4D-052B-A9979802A7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63108A3-4394-A8CE-3A0D-6039888E2D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75AD74A4-41A1-83E7-B557-A25C86C0C9A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596011E-F6C8-5025-D86A-129C88A2046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1686383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BADA32-CB26-3C45-381E-DD9F91D955D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5DB7B38-B593-1D6B-F6F2-48A0265F40D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8467250-DC2A-D3D9-7D95-B16D7440C04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13C4AEB-DC45-0B14-B565-73CA1A4C03F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11584256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97D1B7-7E32-69A7-8B9E-6A7E20924A4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795A414F-EC37-C902-EE02-9620A265ADED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479E4705-582C-11FF-1500-C6752C7A45D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2CE6091-5D95-BA54-8359-6039048C0D8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9105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ABA562-503F-0C19-53AB-2E9EFB0458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0461CA17-2B2B-4289-C0DD-04D2E453AF27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4EC94EB-F9C3-7A70-E128-5FD7532F31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8382D62-70D1-A008-65E0-C7E5EF52FCE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398218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59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651435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818058B-0B2E-F532-68DD-C3EC5F6F362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ABF4175D-9204-3F8A-73FA-375BA7ECF2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8BDE9890-7BC3-1981-751F-7870101168C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FB8A53-1B26-6C15-4AF1-501006C94FE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76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348796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D8D868A-EE50-910A-C19A-4661E50F1EA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DBDADD8-8D04-B4A4-9278-3CBEBD6154E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386955AF-94AA-845E-ABDB-6FF62BE3E5B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04CDE79-64FA-9303-DBA3-71DCF50D63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77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4336444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7A96621-4267-D706-8C2A-9935BC3A38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3A6BF369-F7AF-5D3C-B960-C94714353F2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62B5F1CD-6DC9-EE42-7AD8-54157F070B0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79E593-0FF9-7CF1-ED7C-3748AABE4E3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78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0908210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EDDFC2-B42C-EEC6-370B-DAAF6A7E226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3976425-5DAD-E5DC-02CC-CAF57D321862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44A0006-5DE0-E334-E8DE-5EBE29636CC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BBE7FE-631F-2527-4773-E0D5CDE02C8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20250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5029DDA-55AE-F1CC-DBF6-F454DC833B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18B1C6A9-DE49-ADBC-0490-960EF23CAFCE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156848AF-EC98-669C-CE64-2F1E316A45A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E9DF580-CF5D-51F1-0564-D2C71F356C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886877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2DA1E0-ECFD-F3D3-1718-34B33C56624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23664AA-D9C5-B785-79E4-54B3B5E4E718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98EA10F3-88D7-F037-D270-286CB64A9AF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0A0AE76-4EC7-F71A-8E99-9FD4D49B2C3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0910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480A846-8FEF-4161-D3DA-40785E7747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6D047C88-C2F4-7480-85C1-39B950AAC390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D3DA881-CF94-2A64-8B7D-3F228DDBC3C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7EE27E3-EEC8-62E7-ED22-6A1E30CD175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6222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3FDA862-D285-E5AE-9365-180EFBA230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8E709B29-D6B0-7F1A-1E66-B307154C9A0F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EF76343C-E627-972D-82E4-8C35FCDBA7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7108CC9-57C2-15A7-A613-FD6F30B6C33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03663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4A2E18-4C5B-F219-9920-641FBDAFB7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F62EDD75-E0D2-B13F-9DC5-5444376B1A76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F0D77ABF-684D-2DB3-4CC1-5FF65A3265B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701B0DC-45F0-3604-0C48-4DA08842F48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78001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5777CC-A940-9975-7ACD-3C9A10B77D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D6F5EE99-E2C6-80A9-7AE6-0A6AB0A0AAA3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AFB7CD-70F7-CB62-C999-18A35BBA88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C28623E-6A6C-91E5-E097-D3AA3F2826E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C5BBC2B-72B0-2542-8213-717906F3F32B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2721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93A222-E9A5-86A7-CA5B-F1454F6B14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8B1BB04-B26C-8367-402D-4A403969151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1D93DBA-9855-EACB-E3EA-FE670C07E0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1478685-B7B4-5009-6E90-7E2CF4513B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E6BC47A-68B5-00AD-AEEE-26E2ED3D57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1071705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075BE8-BB4F-A59C-CC03-572746213C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76268F9-F24D-CC96-DFDF-96BA503031A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CEEAD1E-AF18-1BE5-864D-E8E83A7F2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7E8AF4E-AC35-6763-4FD5-E28BC7938A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B62C237-91AD-ACF7-1E78-E68710257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09773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D386549-9272-96F4-733B-023F29D8C72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3796DD84-F5D0-A6D4-FD45-84596E01E0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7BDB83-4A42-E260-36E8-A5F0422E4C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44FA91-B94E-A673-2B58-96ECDBD92F9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ACA8872-9098-E8CE-487A-B595DAC047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34209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8FEFC9-B55E-5926-78C0-FC9855DA60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74DA0E-AB04-8E47-B48C-8A7B3C3F9B3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F2753F-435D-F327-8496-AD8347F29C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8D3F2D-9199-3368-9CE9-EC96BE10C5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DB0056-2C57-6C55-3947-37958B0036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7403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7B5455-7303-9CA9-7B04-4E40CB176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16D6EC-F9A0-CD31-C69A-7C158021F02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2E3037-4B77-9163-84F9-8540215BBD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D90846-B51D-A53B-43E8-F806F17B77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7830A17-DDA1-AD7B-2BC1-4C88923664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580939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CE6134-F614-D38A-F20D-0259B2A95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42C2E6-5655-C31D-6178-7A2D1E62847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E1076EA-FFF5-783B-3BB6-E175FF69383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D8247BC-4ED2-CAB9-E63D-18EA49A469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2/17/26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92A840-F54E-6BC7-2EE8-7E424F6581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C862C0C-4E72-01E0-8854-5BF057DD55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963465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2D0BA3-D4FA-FCC7-0BC4-8B4767357A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901ABB5-08A4-37BB-2D89-EC89CD88AC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9A6BD57-2E7B-4CF5-ED44-C8CFD885B84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0065104-D897-2178-DD49-D8CE5D57EED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8A85B65-907C-3DA3-80B4-811AE00BA31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4643E83-8AFF-4916-8259-B0351DC344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2/17/26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E34F1F9-83C0-4923-9583-5C7C1C02E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3EECAFC-CB83-63FF-1987-F4A9D7CF08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9393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A8DE21-8D34-F3B9-6F30-8D5FD6E306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E349365-1099-4AA3-A1EA-57F6B95275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2/17/26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34BD4C7-287F-D3F4-80DD-412067E0DC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CAF2EF0-DD70-3CB4-DB8D-89C795C2C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5881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D0C957D-EE5D-2F57-0ADB-D3E1C3C47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2/17/26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723C946-8CA1-0D0E-E6A6-E49ABD8784D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F240142-C5EF-C514-7B54-73C8A01CC5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592311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592A68-8CB4-DF2E-29D4-3951B476F3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8A11215-2760-3831-848B-AE12C75EA3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C213F4F-2F5A-0C7B-214A-FDFD7E2976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720DD07-76C5-7182-9197-733B85A712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2/17/26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89123C9-9448-068F-9E42-0FF9BF268E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C559215-7A38-9D83-6C1B-ABBEB5D8FD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31602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6806B1-FFD0-4D8A-06EF-65B9D92490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E2FFD9DA-2B0A-8D9B-40C4-906F32B89D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4CC0DD3-0689-FB3B-9F40-966CEE33544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642492F-E8B8-BCF3-3F36-6070D070B2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A66788-8C42-AF46-A5E8-A812D6157D58}" type="datetimeFigureOut">
              <a:rPr lang="en-US" smtClean="0"/>
              <a:t>2/17/26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9FCAE27-A74C-E28B-135C-33A03B18D7C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AB3BB6B-C15C-C5BB-E310-AE57625FE6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537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F03EAAD-62D6-410D-9203-F6229C9B4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303E65B-FF39-116F-BDFC-441DF01070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2CB7FD-0A76-2F45-5989-8D14B8D1B52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A66788-8C42-AF46-A5E8-A812D6157D58}" type="datetimeFigureOut">
              <a:rPr lang="en-US" smtClean="0"/>
              <a:t>2/17/26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87D80F5-E6C7-6937-F050-755568C1432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88F8ED-30C0-355C-F1F9-85F8EF89F1A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FA548BB-BFC1-7E4C-9C86-6066836D2D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2993585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2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3.png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6.png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.png"/><Relationship Id="rId4" Type="http://schemas.openxmlformats.org/officeDocument/2006/relationships/image" Target="../media/image18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20.png"/><Relationship Id="rId4" Type="http://schemas.openxmlformats.org/officeDocument/2006/relationships/image" Target="../media/image6.pn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9.png"/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customXml" Target="../ink/ink2.xml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7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7.xml"/><Relationship Id="rId1" Type="http://schemas.openxmlformats.org/officeDocument/2006/relationships/themeOverride" Target="../theme/themeOverride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jpe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7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7.xml"/></Relationships>
</file>

<file path=ppt/slides/_rels/slide7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7.xml"/></Relationships>
</file>

<file path=ppt/slides/_rels/slide7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15F216-AE6C-6846-E057-6845FA903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7A0591AF-87FF-08B9-1148-7633B9B294BE}"/>
              </a:ext>
            </a:extLst>
          </p:cNvPr>
          <p:cNvSpPr txBox="1"/>
          <p:nvPr/>
        </p:nvSpPr>
        <p:spPr>
          <a:xfrm>
            <a:off x="2575010" y="3075057"/>
            <a:ext cx="684193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/>
              <a:t>Core Patterns for Coding with AI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7F7FD4F-8CDC-7F58-DB0F-204636A73D11}"/>
              </a:ext>
            </a:extLst>
          </p:cNvPr>
          <p:cNvSpPr txBox="1"/>
          <p:nvPr/>
        </p:nvSpPr>
        <p:spPr>
          <a:xfrm>
            <a:off x="7808912" y="4045675"/>
            <a:ext cx="1923596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dirty="0">
                <a:latin typeface="Ink Free" panose="020F0502020204030204" pitchFamily="34" charset="0"/>
                <a:ea typeface="Heiti TC Medium" pitchFamily="2" charset="-128"/>
              </a:rPr>
              <a:t>Lada Kesseler</a:t>
            </a:r>
          </a:p>
        </p:txBody>
      </p:sp>
    </p:spTree>
    <p:extLst>
      <p:ext uri="{BB962C8B-B14F-4D97-AF65-F5344CB8AC3E}">
        <p14:creationId xmlns:p14="http://schemas.microsoft.com/office/powerpoint/2010/main" val="285986328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B713882-FD4D-EF8B-FB55-13DDE33468C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2D87BF79-0122-0FDC-8D33-65A364A8902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prstGeom prst="rect">
            <a:avLst/>
          </a:pr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86481B22-BAFA-A802-B69A-F4CB289D96A0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prstGeom prst="rect">
            <a:avLst/>
          </a:pr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5F3DCCFB-9725-9010-D343-1D2F5B716178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D74646BA-C0C2-A9EF-0AFE-A3D42B80F41C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A0776AB7-D33A-98B3-AE1F-94DF30C2F6B2}"/>
              </a:ext>
            </a:extLst>
          </p:cNvPr>
          <p:cNvSpPr/>
          <p:nvPr/>
        </p:nvSpPr>
        <p:spPr>
          <a:xfrm>
            <a:off x="1297655" y="893683"/>
            <a:ext cx="564293" cy="53957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FEB3B0BB-E826-FC2C-8516-6E2B534D900D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53220C4E-78E7-F7DD-C425-035D9A753C38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6A00D1C7-CC06-734A-6A12-50F1F9DA40C0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E991776E-AC16-8D58-1DDC-932141D32915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2752A32C-4B9F-D064-3C7D-1CC0D7EAB195}"/>
              </a:ext>
            </a:extLst>
          </p:cNvPr>
          <p:cNvSpPr/>
          <p:nvPr/>
        </p:nvSpPr>
        <p:spPr>
          <a:xfrm>
            <a:off x="1257844" y="4614358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8C2843A-6ABD-200C-60C0-CAAF8213B455}"/>
              </a:ext>
            </a:extLst>
          </p:cNvPr>
          <p:cNvSpPr/>
          <p:nvPr/>
        </p:nvSpPr>
        <p:spPr>
          <a:xfrm>
            <a:off x="1332906" y="4157487"/>
            <a:ext cx="371003" cy="354754"/>
          </a:xfrm>
          <a:prstGeom prst="rect">
            <a:avLst/>
          </a:pr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86A47C7C-888F-FB08-E94D-F3E81EB87587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71307401-C5CF-5D44-DA89-2AC14F3EDF31}"/>
              </a:ext>
            </a:extLst>
          </p:cNvPr>
          <p:cNvSpPr/>
          <p:nvPr/>
        </p:nvSpPr>
        <p:spPr>
          <a:xfrm>
            <a:off x="1257844" y="5866071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3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335ED1B-298A-F3D7-D95D-B661428F4EA1}"/>
              </a:ext>
            </a:extLst>
          </p:cNvPr>
          <p:cNvSpPr/>
          <p:nvPr/>
        </p:nvSpPr>
        <p:spPr>
          <a:xfrm>
            <a:off x="1332906" y="5413466"/>
            <a:ext cx="371003" cy="354754"/>
          </a:xfrm>
          <a:prstGeom prst="rect">
            <a:avLst/>
          </a:prstGeom>
          <a:solidFill>
            <a:srgbClr val="00206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945AF39-6AC3-DBCB-1A25-DD70BA959AC8}"/>
              </a:ext>
            </a:extLst>
          </p:cNvPr>
          <p:cNvSpPr/>
          <p:nvPr/>
        </p:nvSpPr>
        <p:spPr>
          <a:xfrm>
            <a:off x="1856941" y="5403733"/>
            <a:ext cx="371003" cy="354754"/>
          </a:xfrm>
          <a:prstGeom prst="rect">
            <a:avLst/>
          </a:pr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87F00097-6E69-BFC4-6490-4264C95F1C5A}"/>
              </a:ext>
            </a:extLst>
          </p:cNvPr>
          <p:cNvSpPr/>
          <p:nvPr/>
        </p:nvSpPr>
        <p:spPr>
          <a:xfrm>
            <a:off x="7671271" y="386113"/>
            <a:ext cx="3732453" cy="1725492"/>
          </a:xfrm>
          <a:prstGeom prst="rect">
            <a:avLst/>
          </a:prstGeom>
          <a:noFill/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AF6F9354-5A85-D383-DC5B-AF111F2E9F5C}"/>
              </a:ext>
            </a:extLst>
          </p:cNvPr>
          <p:cNvSpPr/>
          <p:nvPr/>
        </p:nvSpPr>
        <p:spPr>
          <a:xfrm>
            <a:off x="7951121" y="1040836"/>
            <a:ext cx="564293" cy="539578"/>
          </a:xfrm>
          <a:prstGeom prst="rect">
            <a:avLst/>
          </a:pr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AEBC2954-D522-6057-607D-EF89857809A6}"/>
              </a:ext>
            </a:extLst>
          </p:cNvPr>
          <p:cNvSpPr/>
          <p:nvPr/>
        </p:nvSpPr>
        <p:spPr>
          <a:xfrm>
            <a:off x="8819255" y="104083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4109E4B8-16B4-4247-FCC1-67CE046DEB5E}"/>
              </a:ext>
            </a:extLst>
          </p:cNvPr>
          <p:cNvSpPr/>
          <p:nvPr/>
        </p:nvSpPr>
        <p:spPr>
          <a:xfrm>
            <a:off x="9687389" y="104083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143BE1B1-6DCA-AA38-0246-CF2A0B0852F8}"/>
              </a:ext>
            </a:extLst>
          </p:cNvPr>
          <p:cNvSpPr txBox="1"/>
          <p:nvPr/>
        </p:nvSpPr>
        <p:spPr>
          <a:xfrm>
            <a:off x="7930326" y="533597"/>
            <a:ext cx="321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Ink Free" panose="03080402000500000000" pitchFamily="66" charset="0"/>
              </a:rPr>
              <a:t>Relevant Knowledge for </a:t>
            </a:r>
            <a:r>
              <a:rPr lang="en-US" b="1">
                <a:latin typeface="Ink Free" panose="03080402000500000000" pitchFamily="66" charset="0"/>
              </a:rPr>
              <a:t>Task 1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835CAE31-0D09-CCD0-4A7A-3277BF354A8D}"/>
              </a:ext>
            </a:extLst>
          </p:cNvPr>
          <p:cNvSpPr/>
          <p:nvPr/>
        </p:nvSpPr>
        <p:spPr>
          <a:xfrm>
            <a:off x="10555523" y="104083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4" name="Picture 53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A66B30DC-4FBC-86BE-606B-52D40885A0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3346" y="1609454"/>
            <a:ext cx="379842" cy="369333"/>
          </a:xfrm>
          <a:prstGeom prst="rect">
            <a:avLst/>
          </a:prstGeom>
        </p:spPr>
      </p:pic>
      <p:pic>
        <p:nvPicPr>
          <p:cNvPr id="55" name="Picture 54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A1EF3807-28CF-16E4-BD73-97681EA296D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1480" y="1609453"/>
            <a:ext cx="379842" cy="369333"/>
          </a:xfrm>
          <a:prstGeom prst="rect">
            <a:avLst/>
          </a:prstGeom>
        </p:spPr>
      </p:pic>
      <p:pic>
        <p:nvPicPr>
          <p:cNvPr id="56" name="Picture 55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693D6882-809C-D36D-2F15-9D63381230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9614" y="1609453"/>
            <a:ext cx="379842" cy="404462"/>
          </a:xfrm>
          <a:prstGeom prst="rect">
            <a:avLst/>
          </a:prstGeom>
        </p:spPr>
      </p:pic>
      <p:pic>
        <p:nvPicPr>
          <p:cNvPr id="57" name="Picture 56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F606005A-56FF-8BE9-9C93-3BE1993C170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7748" y="1612294"/>
            <a:ext cx="379842" cy="404462"/>
          </a:xfrm>
          <a:prstGeom prst="rect">
            <a:avLst/>
          </a:pr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AD90BD2F-620F-23DE-A635-2B03BEDF05AF}"/>
              </a:ext>
            </a:extLst>
          </p:cNvPr>
          <p:cNvSpPr/>
          <p:nvPr/>
        </p:nvSpPr>
        <p:spPr>
          <a:xfrm>
            <a:off x="7667212" y="2446962"/>
            <a:ext cx="3732453" cy="1725492"/>
          </a:xfrm>
          <a:prstGeom prst="rect">
            <a:avLst/>
          </a:prstGeom>
          <a:noFill/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43933178-62B6-2598-6209-96AC3910A261}"/>
              </a:ext>
            </a:extLst>
          </p:cNvPr>
          <p:cNvSpPr/>
          <p:nvPr/>
        </p:nvSpPr>
        <p:spPr>
          <a:xfrm>
            <a:off x="7947062" y="3101685"/>
            <a:ext cx="564293" cy="539578"/>
          </a:xfrm>
          <a:prstGeom prst="rect">
            <a:avLst/>
          </a:pr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750E22D9-BFAE-5155-397B-60BAF2AA8264}"/>
              </a:ext>
            </a:extLst>
          </p:cNvPr>
          <p:cNvSpPr/>
          <p:nvPr/>
        </p:nvSpPr>
        <p:spPr>
          <a:xfrm>
            <a:off x="8815196" y="310168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F51D4109-2BAC-B50F-2E12-79C49B689207}"/>
              </a:ext>
            </a:extLst>
          </p:cNvPr>
          <p:cNvSpPr/>
          <p:nvPr/>
        </p:nvSpPr>
        <p:spPr>
          <a:xfrm>
            <a:off x="9683330" y="310168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321BC458-952D-3653-E457-36FD3B7ACE28}"/>
              </a:ext>
            </a:extLst>
          </p:cNvPr>
          <p:cNvSpPr txBox="1"/>
          <p:nvPr/>
        </p:nvSpPr>
        <p:spPr>
          <a:xfrm>
            <a:off x="7926267" y="2594446"/>
            <a:ext cx="3270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Ink Free" panose="03080402000500000000" pitchFamily="66" charset="0"/>
              </a:rPr>
              <a:t>Relevant Knowledge for </a:t>
            </a:r>
            <a:r>
              <a:rPr lang="en-US" b="1"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2055FBBE-99A2-D9D7-39AB-042118E47286}"/>
              </a:ext>
            </a:extLst>
          </p:cNvPr>
          <p:cNvSpPr/>
          <p:nvPr/>
        </p:nvSpPr>
        <p:spPr>
          <a:xfrm>
            <a:off x="10551464" y="310168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24" name="Picture 1023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E2D6F48E-D122-E0A8-0EE7-1363DBE40B6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9287" y="3670303"/>
            <a:ext cx="379842" cy="369333"/>
          </a:xfrm>
          <a:prstGeom prst="rect">
            <a:avLst/>
          </a:prstGeom>
        </p:spPr>
      </p:pic>
      <p:pic>
        <p:nvPicPr>
          <p:cNvPr id="1025" name="Picture 1024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37603C3F-0E5A-5BAD-E0F1-8A0CBA6AB5B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7421" y="3670302"/>
            <a:ext cx="379842" cy="369333"/>
          </a:xfrm>
          <a:prstGeom prst="rect">
            <a:avLst/>
          </a:prstGeom>
        </p:spPr>
      </p:pic>
      <p:pic>
        <p:nvPicPr>
          <p:cNvPr id="1026" name="Picture 1025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A3707F9F-302F-047E-3E07-B69DE288367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5555" y="3670302"/>
            <a:ext cx="379842" cy="404462"/>
          </a:xfrm>
          <a:prstGeom prst="rect">
            <a:avLst/>
          </a:prstGeom>
        </p:spPr>
      </p:pic>
      <p:pic>
        <p:nvPicPr>
          <p:cNvPr id="1037" name="Picture 1036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A6D8A9B9-099E-E836-B18E-0B65831633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3689" y="3673143"/>
            <a:ext cx="379842" cy="404462"/>
          </a:xfrm>
          <a:prstGeom prst="rect">
            <a:avLst/>
          </a:prstGeom>
        </p:spPr>
      </p:pic>
      <p:sp>
        <p:nvSpPr>
          <p:cNvPr id="1059" name="Rectangle 1058">
            <a:extLst>
              <a:ext uri="{FF2B5EF4-FFF2-40B4-BE49-F238E27FC236}">
                <a16:creationId xmlns:a16="http://schemas.microsoft.com/office/drawing/2014/main" id="{4A6A866C-2DEA-1F1A-4715-AFE26CAD0B0D}"/>
              </a:ext>
            </a:extLst>
          </p:cNvPr>
          <p:cNvSpPr/>
          <p:nvPr/>
        </p:nvSpPr>
        <p:spPr>
          <a:xfrm>
            <a:off x="7667212" y="4466874"/>
            <a:ext cx="3732453" cy="1725492"/>
          </a:xfrm>
          <a:prstGeom prst="rect">
            <a:avLst/>
          </a:prstGeom>
          <a:noFill/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0" name="Rectangle 1059">
            <a:extLst>
              <a:ext uri="{FF2B5EF4-FFF2-40B4-BE49-F238E27FC236}">
                <a16:creationId xmlns:a16="http://schemas.microsoft.com/office/drawing/2014/main" id="{FD51C19E-3F62-C97B-9A32-EE398880128D}"/>
              </a:ext>
            </a:extLst>
          </p:cNvPr>
          <p:cNvSpPr/>
          <p:nvPr/>
        </p:nvSpPr>
        <p:spPr>
          <a:xfrm>
            <a:off x="7947062" y="5121597"/>
            <a:ext cx="564293" cy="539578"/>
          </a:xfrm>
          <a:prstGeom prst="rect">
            <a:avLst/>
          </a:prstGeom>
          <a:solidFill>
            <a:srgbClr val="00206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1" name="Rectangle 1060">
            <a:extLst>
              <a:ext uri="{FF2B5EF4-FFF2-40B4-BE49-F238E27FC236}">
                <a16:creationId xmlns:a16="http://schemas.microsoft.com/office/drawing/2014/main" id="{9EEE67D7-B3CB-81A6-6A6D-C3140B6C1603}"/>
              </a:ext>
            </a:extLst>
          </p:cNvPr>
          <p:cNvSpPr/>
          <p:nvPr/>
        </p:nvSpPr>
        <p:spPr>
          <a:xfrm>
            <a:off x="8815196" y="5121597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2" name="Rectangle 1061">
            <a:extLst>
              <a:ext uri="{FF2B5EF4-FFF2-40B4-BE49-F238E27FC236}">
                <a16:creationId xmlns:a16="http://schemas.microsoft.com/office/drawing/2014/main" id="{A1374318-1976-57D5-95F0-973CB3C440F3}"/>
              </a:ext>
            </a:extLst>
          </p:cNvPr>
          <p:cNvSpPr/>
          <p:nvPr/>
        </p:nvSpPr>
        <p:spPr>
          <a:xfrm>
            <a:off x="9683330" y="5121597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8" name="TextBox 1067">
            <a:extLst>
              <a:ext uri="{FF2B5EF4-FFF2-40B4-BE49-F238E27FC236}">
                <a16:creationId xmlns:a16="http://schemas.microsoft.com/office/drawing/2014/main" id="{C3421AFC-F90C-D97C-26FA-0CB3ACC67454}"/>
              </a:ext>
            </a:extLst>
          </p:cNvPr>
          <p:cNvSpPr txBox="1"/>
          <p:nvPr/>
        </p:nvSpPr>
        <p:spPr>
          <a:xfrm>
            <a:off x="7926267" y="4614358"/>
            <a:ext cx="3270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Ink Free" panose="03080402000500000000" pitchFamily="66" charset="0"/>
              </a:rPr>
              <a:t>Relevant Knowledge for </a:t>
            </a:r>
            <a:r>
              <a:rPr lang="en-US" b="1">
                <a:latin typeface="Ink Free" panose="03080402000500000000" pitchFamily="66" charset="0"/>
              </a:rPr>
              <a:t>Task 3</a:t>
            </a:r>
          </a:p>
        </p:txBody>
      </p:sp>
      <p:pic>
        <p:nvPicPr>
          <p:cNvPr id="1071" name="Picture 1070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8DFDD043-2C4C-53F6-ECE6-F2EA08386C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7421" y="5700724"/>
            <a:ext cx="379842" cy="369333"/>
          </a:xfrm>
          <a:prstGeom prst="rect">
            <a:avLst/>
          </a:prstGeom>
        </p:spPr>
      </p:pic>
      <p:pic>
        <p:nvPicPr>
          <p:cNvPr id="1072" name="Picture 1071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CC892273-D8AE-5712-5FA6-D9675535D4E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5555" y="5700724"/>
            <a:ext cx="379842" cy="404462"/>
          </a:xfrm>
          <a:prstGeom prst="rect">
            <a:avLst/>
          </a:prstGeom>
        </p:spPr>
      </p:pic>
      <p:pic>
        <p:nvPicPr>
          <p:cNvPr id="1081" name="Picture 1080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99301FBD-A413-46BC-D7F8-A60F2A747D2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8508" y="5698294"/>
            <a:ext cx="379842" cy="404462"/>
          </a:xfrm>
          <a:prstGeom prst="rect">
            <a:avLst/>
          </a:prstGeom>
        </p:spPr>
      </p:pic>
      <p:sp>
        <p:nvSpPr>
          <p:cNvPr id="1083" name="Rectangle 1082">
            <a:extLst>
              <a:ext uri="{FF2B5EF4-FFF2-40B4-BE49-F238E27FC236}">
                <a16:creationId xmlns:a16="http://schemas.microsoft.com/office/drawing/2014/main" id="{D7CCB9DD-0320-111E-D991-3F9D98E03CB5}"/>
              </a:ext>
            </a:extLst>
          </p:cNvPr>
          <p:cNvSpPr/>
          <p:nvPr/>
        </p:nvSpPr>
        <p:spPr>
          <a:xfrm>
            <a:off x="10540830" y="5114717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4" name="Rectangle 1083">
            <a:extLst>
              <a:ext uri="{FF2B5EF4-FFF2-40B4-BE49-F238E27FC236}">
                <a16:creationId xmlns:a16="http://schemas.microsoft.com/office/drawing/2014/main" id="{A2CEE565-0AEA-C0AE-8552-FCBAD385B3A6}"/>
              </a:ext>
            </a:extLst>
          </p:cNvPr>
          <p:cNvSpPr/>
          <p:nvPr/>
        </p:nvSpPr>
        <p:spPr>
          <a:xfrm>
            <a:off x="2406120" y="5398756"/>
            <a:ext cx="371003" cy="35475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85" name="Picture 1084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BB8A393F-4869-566F-72A5-3404B6213FD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33055" y="5698294"/>
            <a:ext cx="379842" cy="404462"/>
          </a:xfrm>
          <a:prstGeom prst="rect">
            <a:avLst/>
          </a:prstGeom>
        </p:spPr>
      </p:pic>
      <p:sp>
        <p:nvSpPr>
          <p:cNvPr id="1086" name="TextBox 1085">
            <a:extLst>
              <a:ext uri="{FF2B5EF4-FFF2-40B4-BE49-F238E27FC236}">
                <a16:creationId xmlns:a16="http://schemas.microsoft.com/office/drawing/2014/main" id="{697E4B9C-C399-CBD6-ADE2-ECF095EE4983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1094" name="TextBox 1093">
            <a:extLst>
              <a:ext uri="{FF2B5EF4-FFF2-40B4-BE49-F238E27FC236}">
                <a16:creationId xmlns:a16="http://schemas.microsoft.com/office/drawing/2014/main" id="{7CD87331-5D53-8174-CF4D-07735F820666}"/>
              </a:ext>
            </a:extLst>
          </p:cNvPr>
          <p:cNvSpPr txBox="1"/>
          <p:nvPr/>
        </p:nvSpPr>
        <p:spPr>
          <a:xfrm>
            <a:off x="4942997" y="1988138"/>
            <a:ext cx="17390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700001"/>
                </a:solidFill>
              </a:rPr>
              <a:t>context window </a:t>
            </a:r>
          </a:p>
          <a:p>
            <a:r>
              <a:rPr lang="en-US">
                <a:solidFill>
                  <a:srgbClr val="700001"/>
                </a:solidFill>
              </a:rPr>
              <a:t>has limited size</a:t>
            </a:r>
          </a:p>
        </p:txBody>
      </p:sp>
      <p:sp>
        <p:nvSpPr>
          <p:cNvPr id="1096" name="TextBox 1095">
            <a:extLst>
              <a:ext uri="{FF2B5EF4-FFF2-40B4-BE49-F238E27FC236}">
                <a16:creationId xmlns:a16="http://schemas.microsoft.com/office/drawing/2014/main" id="{C4D5F59A-8669-47DF-DD93-B1C8AF771DBA}"/>
              </a:ext>
            </a:extLst>
          </p:cNvPr>
          <p:cNvSpPr txBox="1"/>
          <p:nvPr/>
        </p:nvSpPr>
        <p:spPr>
          <a:xfrm>
            <a:off x="4269468" y="6221952"/>
            <a:ext cx="615745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>
                <a:solidFill>
                  <a:srgbClr val="700001"/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“Conversation limit reached, start a new conversation”</a:t>
            </a:r>
          </a:p>
        </p:txBody>
      </p:sp>
      <p:sp>
        <p:nvSpPr>
          <p:cNvPr id="1097" name="TextBox 1096">
            <a:extLst>
              <a:ext uri="{FF2B5EF4-FFF2-40B4-BE49-F238E27FC236}">
                <a16:creationId xmlns:a16="http://schemas.microsoft.com/office/drawing/2014/main" id="{DB54EFF4-A889-30D5-174B-F26113C6055E}"/>
              </a:ext>
            </a:extLst>
          </p:cNvPr>
          <p:cNvSpPr txBox="1"/>
          <p:nvPr/>
        </p:nvSpPr>
        <p:spPr>
          <a:xfrm>
            <a:off x="4269468" y="5865728"/>
            <a:ext cx="184377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i="1">
                <a:solidFill>
                  <a:srgbClr val="700001"/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“Compacting...”</a:t>
            </a:r>
          </a:p>
        </p:txBody>
      </p:sp>
    </p:spTree>
    <p:extLst>
      <p:ext uri="{BB962C8B-B14F-4D97-AF65-F5344CB8AC3E}">
        <p14:creationId xmlns:p14="http://schemas.microsoft.com/office/powerpoint/2010/main" val="17423378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10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7" dur="500"/>
                                        <p:tgtEl>
                                          <p:spTgt spid="10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6" grpId="0" animBg="1"/>
      <p:bldP spid="37" grpId="0" animBg="1"/>
      <p:bldP spid="40" grpId="0" animBg="1"/>
      <p:bldP spid="1084" grpId="0" animBg="1"/>
      <p:bldP spid="1094" grpId="0"/>
      <p:bldP spid="1096" grpId="0"/>
      <p:bldP spid="109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41A9B5-E0FB-2F61-F173-ACBE788A0B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gradient">
            <a:extLst>
              <a:ext uri="{FF2B5EF4-FFF2-40B4-BE49-F238E27FC236}">
                <a16:creationId xmlns:a16="http://schemas.microsoft.com/office/drawing/2014/main" id="{EA04BD04-9233-4DC6-232C-C5251BABB807}"/>
              </a:ext>
            </a:extLst>
          </p:cNvPr>
          <p:cNvSpPr/>
          <p:nvPr/>
        </p:nvSpPr>
        <p:spPr>
          <a:xfrm>
            <a:off x="1070308" y="2752588"/>
            <a:ext cx="3105101" cy="3736080"/>
          </a:xfrm>
          <a:prstGeom prst="roundRect">
            <a:avLst>
              <a:gd name="adj" fmla="val 7195"/>
            </a:avLst>
          </a:prstGeom>
          <a:gradFill flip="none" rotWithShape="1">
            <a:gsLst>
              <a:gs pos="66000">
                <a:srgbClr val="FFFF00"/>
              </a:gs>
              <a:gs pos="0">
                <a:srgbClr val="FF0000"/>
              </a:gs>
              <a:gs pos="0">
                <a:srgbClr val="00B050"/>
              </a:gs>
              <a:gs pos="28000">
                <a:srgbClr val="FFFF00"/>
              </a:gs>
              <a:gs pos="88000">
                <a:srgbClr val="FF0000"/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949DA4CC-399B-710A-976C-6878863AA2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prstGeom prst="rect">
            <a:avLst/>
          </a:pr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AA65316C-FCBC-D691-4B23-2529B7EF4155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prstGeom prst="rect">
            <a:avLst/>
          </a:pr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7E1966F1-51BF-8993-6A0F-EADC0E2B9188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899883B-7B59-AFFB-2537-51DB6BFA2B08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1877472E-8B6C-7142-31EE-027993CEFC8C}"/>
              </a:ext>
            </a:extLst>
          </p:cNvPr>
          <p:cNvSpPr/>
          <p:nvPr/>
        </p:nvSpPr>
        <p:spPr>
          <a:xfrm>
            <a:off x="1297655" y="893683"/>
            <a:ext cx="564293" cy="53957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31D3F291-D75A-F9F8-3811-7A55070DB52B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132A737D-E92C-CCE4-0B10-EBE6DC7F9F9B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2B0838A-CB4B-DBC6-3C5C-E8D6E9779BA9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DE48CADD-E0A4-89CE-441F-C77C6C24C315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191C2CDE-9B0B-DD2A-CB5C-AF9D3A66BCEC}"/>
              </a:ext>
            </a:extLst>
          </p:cNvPr>
          <p:cNvSpPr/>
          <p:nvPr/>
        </p:nvSpPr>
        <p:spPr>
          <a:xfrm>
            <a:off x="1257844" y="4614358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D459D0F3-0D4C-6DB3-2667-15DD42DD56FC}"/>
              </a:ext>
            </a:extLst>
          </p:cNvPr>
          <p:cNvSpPr/>
          <p:nvPr/>
        </p:nvSpPr>
        <p:spPr>
          <a:xfrm>
            <a:off x="1332906" y="4157487"/>
            <a:ext cx="371003" cy="354754"/>
          </a:xfrm>
          <a:prstGeom prst="rect">
            <a:avLst/>
          </a:pr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017F2BB1-4BF4-006E-ACFB-22F70DEE7318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5FC6FB9B-13A7-BE19-A353-97C931E16886}"/>
              </a:ext>
            </a:extLst>
          </p:cNvPr>
          <p:cNvSpPr/>
          <p:nvPr/>
        </p:nvSpPr>
        <p:spPr>
          <a:xfrm>
            <a:off x="1257844" y="5866071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3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6DE20121-B2F5-3DD9-6EDF-D4BE185F1A39}"/>
              </a:ext>
            </a:extLst>
          </p:cNvPr>
          <p:cNvSpPr/>
          <p:nvPr/>
        </p:nvSpPr>
        <p:spPr>
          <a:xfrm>
            <a:off x="1332906" y="5413466"/>
            <a:ext cx="371003" cy="354754"/>
          </a:xfrm>
          <a:prstGeom prst="rect">
            <a:avLst/>
          </a:prstGeom>
          <a:solidFill>
            <a:srgbClr val="00206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C23FC239-24F1-991B-1054-1C7EBE81F60C}"/>
              </a:ext>
            </a:extLst>
          </p:cNvPr>
          <p:cNvSpPr/>
          <p:nvPr/>
        </p:nvSpPr>
        <p:spPr>
          <a:xfrm>
            <a:off x="1856941" y="5403733"/>
            <a:ext cx="371003" cy="354754"/>
          </a:xfrm>
          <a:prstGeom prst="rect">
            <a:avLst/>
          </a:pr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DD48FEC3-1A6B-D5F8-D01B-8C3778388E20}"/>
              </a:ext>
            </a:extLst>
          </p:cNvPr>
          <p:cNvSpPr/>
          <p:nvPr/>
        </p:nvSpPr>
        <p:spPr>
          <a:xfrm>
            <a:off x="7671271" y="386113"/>
            <a:ext cx="3732453" cy="1725492"/>
          </a:xfrm>
          <a:prstGeom prst="rect">
            <a:avLst/>
          </a:prstGeom>
          <a:noFill/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Rectangle 48">
            <a:extLst>
              <a:ext uri="{FF2B5EF4-FFF2-40B4-BE49-F238E27FC236}">
                <a16:creationId xmlns:a16="http://schemas.microsoft.com/office/drawing/2014/main" id="{4D943E76-5A34-7893-CE8F-6FC449A6FC9B}"/>
              </a:ext>
            </a:extLst>
          </p:cNvPr>
          <p:cNvSpPr/>
          <p:nvPr/>
        </p:nvSpPr>
        <p:spPr>
          <a:xfrm>
            <a:off x="7951121" y="1040836"/>
            <a:ext cx="564293" cy="539578"/>
          </a:xfrm>
          <a:prstGeom prst="rect">
            <a:avLst/>
          </a:pr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FC5A40E7-B8C3-A92A-0CA0-31618D5B402E}"/>
              </a:ext>
            </a:extLst>
          </p:cNvPr>
          <p:cNvSpPr/>
          <p:nvPr/>
        </p:nvSpPr>
        <p:spPr>
          <a:xfrm>
            <a:off x="8819255" y="104083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C12B8E5B-2DD7-AD44-A910-2BE23D58F902}"/>
              </a:ext>
            </a:extLst>
          </p:cNvPr>
          <p:cNvSpPr/>
          <p:nvPr/>
        </p:nvSpPr>
        <p:spPr>
          <a:xfrm>
            <a:off x="9687389" y="104083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87C22DD0-39BC-83BB-A2EE-EFA46A808657}"/>
              </a:ext>
            </a:extLst>
          </p:cNvPr>
          <p:cNvSpPr txBox="1"/>
          <p:nvPr/>
        </p:nvSpPr>
        <p:spPr>
          <a:xfrm>
            <a:off x="7930326" y="533597"/>
            <a:ext cx="321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Ink Free" panose="03080402000500000000" pitchFamily="66" charset="0"/>
              </a:rPr>
              <a:t>Relevant Knowledge for </a:t>
            </a:r>
            <a:r>
              <a:rPr lang="en-US" b="1">
                <a:latin typeface="Ink Free" panose="03080402000500000000" pitchFamily="66" charset="0"/>
              </a:rPr>
              <a:t>Task 1</a:t>
            </a:r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22E8D99F-CE71-E1A2-B5CF-4FE605E4A200}"/>
              </a:ext>
            </a:extLst>
          </p:cNvPr>
          <p:cNvSpPr/>
          <p:nvPr/>
        </p:nvSpPr>
        <p:spPr>
          <a:xfrm>
            <a:off x="10555523" y="104083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54" name="Picture 53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1648155C-92FA-E91A-82E5-FB26387193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3346" y="1609454"/>
            <a:ext cx="379842" cy="369333"/>
          </a:xfrm>
          <a:prstGeom prst="rect">
            <a:avLst/>
          </a:prstGeom>
        </p:spPr>
      </p:pic>
      <p:pic>
        <p:nvPicPr>
          <p:cNvPr id="55" name="Picture 54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05298AA1-1926-06C5-F765-12D40EAD468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1480" y="1609453"/>
            <a:ext cx="379842" cy="369333"/>
          </a:xfrm>
          <a:prstGeom prst="rect">
            <a:avLst/>
          </a:prstGeom>
        </p:spPr>
      </p:pic>
      <p:pic>
        <p:nvPicPr>
          <p:cNvPr id="56" name="Picture 55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8DE7D61B-ACD5-7980-133F-D8EAF8A80D1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9614" y="1609453"/>
            <a:ext cx="379842" cy="404462"/>
          </a:xfrm>
          <a:prstGeom prst="rect">
            <a:avLst/>
          </a:prstGeom>
        </p:spPr>
      </p:pic>
      <p:pic>
        <p:nvPicPr>
          <p:cNvPr id="57" name="Picture 56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ED5B2A30-2F3E-8087-F127-2B73F5A43E4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7748" y="1612294"/>
            <a:ext cx="379842" cy="404462"/>
          </a:xfrm>
          <a:prstGeom prst="rect">
            <a:avLst/>
          </a:prstGeom>
        </p:spPr>
      </p:pic>
      <p:sp>
        <p:nvSpPr>
          <p:cNvPr id="58" name="Rectangle 57">
            <a:extLst>
              <a:ext uri="{FF2B5EF4-FFF2-40B4-BE49-F238E27FC236}">
                <a16:creationId xmlns:a16="http://schemas.microsoft.com/office/drawing/2014/main" id="{5EEC1DEB-9E66-7590-0BFE-E77EE187E7E5}"/>
              </a:ext>
            </a:extLst>
          </p:cNvPr>
          <p:cNvSpPr/>
          <p:nvPr/>
        </p:nvSpPr>
        <p:spPr>
          <a:xfrm>
            <a:off x="7667212" y="2446962"/>
            <a:ext cx="3732453" cy="1725492"/>
          </a:xfrm>
          <a:prstGeom prst="rect">
            <a:avLst/>
          </a:prstGeom>
          <a:noFill/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9" name="Rectangle 58">
            <a:extLst>
              <a:ext uri="{FF2B5EF4-FFF2-40B4-BE49-F238E27FC236}">
                <a16:creationId xmlns:a16="http://schemas.microsoft.com/office/drawing/2014/main" id="{36B40A3E-0A19-1A23-C5E0-D254CE9B41D5}"/>
              </a:ext>
            </a:extLst>
          </p:cNvPr>
          <p:cNvSpPr/>
          <p:nvPr/>
        </p:nvSpPr>
        <p:spPr>
          <a:xfrm>
            <a:off x="7947062" y="3101685"/>
            <a:ext cx="564293" cy="539578"/>
          </a:xfrm>
          <a:prstGeom prst="rect">
            <a:avLst/>
          </a:pr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0" name="Rectangle 59">
            <a:extLst>
              <a:ext uri="{FF2B5EF4-FFF2-40B4-BE49-F238E27FC236}">
                <a16:creationId xmlns:a16="http://schemas.microsoft.com/office/drawing/2014/main" id="{9EAFBC40-C1BE-2F40-17CC-4E5E28DD0B56}"/>
              </a:ext>
            </a:extLst>
          </p:cNvPr>
          <p:cNvSpPr/>
          <p:nvPr/>
        </p:nvSpPr>
        <p:spPr>
          <a:xfrm>
            <a:off x="8815196" y="310168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1" name="Rectangle 60">
            <a:extLst>
              <a:ext uri="{FF2B5EF4-FFF2-40B4-BE49-F238E27FC236}">
                <a16:creationId xmlns:a16="http://schemas.microsoft.com/office/drawing/2014/main" id="{8BAF0890-8052-324D-C1A4-0EC3EF48675F}"/>
              </a:ext>
            </a:extLst>
          </p:cNvPr>
          <p:cNvSpPr/>
          <p:nvPr/>
        </p:nvSpPr>
        <p:spPr>
          <a:xfrm>
            <a:off x="9683330" y="310168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70A567CE-1377-40EC-ED94-1E6BD2C66EAE}"/>
              </a:ext>
            </a:extLst>
          </p:cNvPr>
          <p:cNvSpPr txBox="1"/>
          <p:nvPr/>
        </p:nvSpPr>
        <p:spPr>
          <a:xfrm>
            <a:off x="7926267" y="2594446"/>
            <a:ext cx="3270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Ink Free" panose="03080402000500000000" pitchFamily="66" charset="0"/>
              </a:rPr>
              <a:t>Relevant Knowledge for </a:t>
            </a:r>
            <a:r>
              <a:rPr lang="en-US" b="1"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8F9584B8-0103-7129-67D5-67018577F861}"/>
              </a:ext>
            </a:extLst>
          </p:cNvPr>
          <p:cNvSpPr/>
          <p:nvPr/>
        </p:nvSpPr>
        <p:spPr>
          <a:xfrm>
            <a:off x="10551464" y="310168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24" name="Picture 1023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82E25174-55F7-953E-6B32-505563E49FF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9287" y="3670303"/>
            <a:ext cx="379842" cy="369333"/>
          </a:xfrm>
          <a:prstGeom prst="rect">
            <a:avLst/>
          </a:prstGeom>
        </p:spPr>
      </p:pic>
      <p:pic>
        <p:nvPicPr>
          <p:cNvPr id="1025" name="Picture 1024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57FA1359-5203-0AF3-43B2-740AC7BBFF4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7421" y="3670302"/>
            <a:ext cx="379842" cy="369333"/>
          </a:xfrm>
          <a:prstGeom prst="rect">
            <a:avLst/>
          </a:prstGeom>
        </p:spPr>
      </p:pic>
      <p:pic>
        <p:nvPicPr>
          <p:cNvPr id="1026" name="Picture 1025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E729A386-0D1A-F37A-E6B2-796E520F11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5555" y="3670302"/>
            <a:ext cx="379842" cy="404462"/>
          </a:xfrm>
          <a:prstGeom prst="rect">
            <a:avLst/>
          </a:prstGeom>
        </p:spPr>
      </p:pic>
      <p:pic>
        <p:nvPicPr>
          <p:cNvPr id="1037" name="Picture 1036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08C60A34-619E-B386-A229-D347D2E0F14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3689" y="3673143"/>
            <a:ext cx="379842" cy="404462"/>
          </a:xfrm>
          <a:prstGeom prst="rect">
            <a:avLst/>
          </a:prstGeom>
        </p:spPr>
      </p:pic>
      <p:sp>
        <p:nvSpPr>
          <p:cNvPr id="1059" name="Rectangle 1058">
            <a:extLst>
              <a:ext uri="{FF2B5EF4-FFF2-40B4-BE49-F238E27FC236}">
                <a16:creationId xmlns:a16="http://schemas.microsoft.com/office/drawing/2014/main" id="{7620CE43-6616-0A7E-4BBD-B99A17A81094}"/>
              </a:ext>
            </a:extLst>
          </p:cNvPr>
          <p:cNvSpPr/>
          <p:nvPr/>
        </p:nvSpPr>
        <p:spPr>
          <a:xfrm>
            <a:off x="7667212" y="4466874"/>
            <a:ext cx="3732453" cy="1725492"/>
          </a:xfrm>
          <a:prstGeom prst="rect">
            <a:avLst/>
          </a:prstGeom>
          <a:noFill/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0" name="Rectangle 1059">
            <a:extLst>
              <a:ext uri="{FF2B5EF4-FFF2-40B4-BE49-F238E27FC236}">
                <a16:creationId xmlns:a16="http://schemas.microsoft.com/office/drawing/2014/main" id="{756A76B8-7024-2179-8DA7-8CCE9815990F}"/>
              </a:ext>
            </a:extLst>
          </p:cNvPr>
          <p:cNvSpPr/>
          <p:nvPr/>
        </p:nvSpPr>
        <p:spPr>
          <a:xfrm>
            <a:off x="7947062" y="5121597"/>
            <a:ext cx="564293" cy="539578"/>
          </a:xfrm>
          <a:prstGeom prst="rect">
            <a:avLst/>
          </a:prstGeom>
          <a:solidFill>
            <a:srgbClr val="00206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1" name="Rectangle 1060">
            <a:extLst>
              <a:ext uri="{FF2B5EF4-FFF2-40B4-BE49-F238E27FC236}">
                <a16:creationId xmlns:a16="http://schemas.microsoft.com/office/drawing/2014/main" id="{9A6A9A87-6C42-B65A-06F4-DF9BFA82D2A0}"/>
              </a:ext>
            </a:extLst>
          </p:cNvPr>
          <p:cNvSpPr/>
          <p:nvPr/>
        </p:nvSpPr>
        <p:spPr>
          <a:xfrm>
            <a:off x="8815196" y="5121597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2" name="Rectangle 1061">
            <a:extLst>
              <a:ext uri="{FF2B5EF4-FFF2-40B4-BE49-F238E27FC236}">
                <a16:creationId xmlns:a16="http://schemas.microsoft.com/office/drawing/2014/main" id="{7D59E423-4ED5-3579-2CB9-CAB431E19C7B}"/>
              </a:ext>
            </a:extLst>
          </p:cNvPr>
          <p:cNvSpPr/>
          <p:nvPr/>
        </p:nvSpPr>
        <p:spPr>
          <a:xfrm>
            <a:off x="9683330" y="5121597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8" name="TextBox 1067">
            <a:extLst>
              <a:ext uri="{FF2B5EF4-FFF2-40B4-BE49-F238E27FC236}">
                <a16:creationId xmlns:a16="http://schemas.microsoft.com/office/drawing/2014/main" id="{00E19EA7-1556-E9EE-C959-304C7C345E3B}"/>
              </a:ext>
            </a:extLst>
          </p:cNvPr>
          <p:cNvSpPr txBox="1"/>
          <p:nvPr/>
        </p:nvSpPr>
        <p:spPr>
          <a:xfrm>
            <a:off x="7926267" y="4614358"/>
            <a:ext cx="3270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latin typeface="Ink Free" panose="03080402000500000000" pitchFamily="66" charset="0"/>
              </a:rPr>
              <a:t>Relevant Knowledge for </a:t>
            </a:r>
            <a:r>
              <a:rPr lang="en-US" b="1">
                <a:latin typeface="Ink Free" panose="03080402000500000000" pitchFamily="66" charset="0"/>
              </a:rPr>
              <a:t>Task 3</a:t>
            </a:r>
          </a:p>
        </p:txBody>
      </p:sp>
      <p:pic>
        <p:nvPicPr>
          <p:cNvPr id="1071" name="Picture 1070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3C16D9F3-1D24-9163-D946-56FCC73B9F4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7421" y="5700724"/>
            <a:ext cx="379842" cy="369333"/>
          </a:xfrm>
          <a:prstGeom prst="rect">
            <a:avLst/>
          </a:prstGeom>
        </p:spPr>
      </p:pic>
      <p:pic>
        <p:nvPicPr>
          <p:cNvPr id="1072" name="Picture 1071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E978643D-F737-3AAE-6E49-B8BCEEB4BC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5555" y="5700724"/>
            <a:ext cx="379842" cy="404462"/>
          </a:xfrm>
          <a:prstGeom prst="rect">
            <a:avLst/>
          </a:prstGeom>
        </p:spPr>
      </p:pic>
      <p:pic>
        <p:nvPicPr>
          <p:cNvPr id="1081" name="Picture 1080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2B010168-82E1-40C9-2EA1-565E48B177F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8508" y="5698294"/>
            <a:ext cx="379842" cy="404462"/>
          </a:xfrm>
          <a:prstGeom prst="rect">
            <a:avLst/>
          </a:prstGeom>
        </p:spPr>
      </p:pic>
      <p:sp>
        <p:nvSpPr>
          <p:cNvPr id="1083" name="Rectangle 1082">
            <a:extLst>
              <a:ext uri="{FF2B5EF4-FFF2-40B4-BE49-F238E27FC236}">
                <a16:creationId xmlns:a16="http://schemas.microsoft.com/office/drawing/2014/main" id="{AE89D0F5-AE8A-B8BE-2F14-A142C55C51ED}"/>
              </a:ext>
            </a:extLst>
          </p:cNvPr>
          <p:cNvSpPr/>
          <p:nvPr/>
        </p:nvSpPr>
        <p:spPr>
          <a:xfrm>
            <a:off x="10540830" y="5114717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4" name="Rectangle 1083">
            <a:extLst>
              <a:ext uri="{FF2B5EF4-FFF2-40B4-BE49-F238E27FC236}">
                <a16:creationId xmlns:a16="http://schemas.microsoft.com/office/drawing/2014/main" id="{6C8F7C12-FE49-FCB3-5B89-BBB14CFEA664}"/>
              </a:ext>
            </a:extLst>
          </p:cNvPr>
          <p:cNvSpPr/>
          <p:nvPr/>
        </p:nvSpPr>
        <p:spPr>
          <a:xfrm>
            <a:off x="2406120" y="5398756"/>
            <a:ext cx="371003" cy="35475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85" name="Picture 1084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BE6771BB-38F7-3189-49FB-6AEAA9F75D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33055" y="5698294"/>
            <a:ext cx="379842" cy="404462"/>
          </a:xfrm>
          <a:prstGeom prst="rect">
            <a:avLst/>
          </a:prstGeom>
        </p:spPr>
      </p:pic>
      <p:sp>
        <p:nvSpPr>
          <p:cNvPr id="1086" name="TextBox 1085">
            <a:extLst>
              <a:ext uri="{FF2B5EF4-FFF2-40B4-BE49-F238E27FC236}">
                <a16:creationId xmlns:a16="http://schemas.microsoft.com/office/drawing/2014/main" id="{0F20FC40-DEDE-26D3-161F-F8DAA6BB6A4A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38A1832-ED19-62E0-010D-4AAC17049E3D}"/>
              </a:ext>
            </a:extLst>
          </p:cNvPr>
          <p:cNvSpPr txBox="1"/>
          <p:nvPr/>
        </p:nvSpPr>
        <p:spPr>
          <a:xfrm>
            <a:off x="4648640" y="3649893"/>
            <a:ext cx="1779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effective context</a:t>
            </a:r>
          </a:p>
        </p:txBody>
      </p:sp>
      <p:sp>
        <p:nvSpPr>
          <p:cNvPr id="9" name="Right Brace 8">
            <a:extLst>
              <a:ext uri="{FF2B5EF4-FFF2-40B4-BE49-F238E27FC236}">
                <a16:creationId xmlns:a16="http://schemas.microsoft.com/office/drawing/2014/main" id="{8939D35B-A728-7E94-9457-96FC3B93411E}"/>
              </a:ext>
            </a:extLst>
          </p:cNvPr>
          <p:cNvSpPr/>
          <p:nvPr/>
        </p:nvSpPr>
        <p:spPr>
          <a:xfrm>
            <a:off x="4258225" y="2770244"/>
            <a:ext cx="224784" cy="2204578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F51E0C20-C811-724A-A827-2ECD5A77B3EF}"/>
              </a:ext>
            </a:extLst>
          </p:cNvPr>
          <p:cNvSpPr txBox="1"/>
          <p:nvPr/>
        </p:nvSpPr>
        <p:spPr>
          <a:xfrm>
            <a:off x="4942997" y="1988138"/>
            <a:ext cx="173900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700001"/>
                </a:solidFill>
              </a:rPr>
              <a:t>context window </a:t>
            </a:r>
          </a:p>
          <a:p>
            <a:r>
              <a:rPr lang="en-US">
                <a:solidFill>
                  <a:srgbClr val="700001"/>
                </a:solidFill>
              </a:rPr>
              <a:t>is not universal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88E728B-3064-0AC3-F78C-ADF45F595C52}"/>
              </a:ext>
            </a:extLst>
          </p:cNvPr>
          <p:cNvSpPr txBox="1"/>
          <p:nvPr/>
        </p:nvSpPr>
        <p:spPr>
          <a:xfrm>
            <a:off x="4641113" y="5866071"/>
            <a:ext cx="1973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>
                <a:solidFill>
                  <a:srgbClr val="700001"/>
                </a:solidFill>
              </a:rPr>
              <a:t>AI output degrades</a:t>
            </a:r>
          </a:p>
        </p:txBody>
      </p:sp>
    </p:spTree>
    <p:extLst>
      <p:ext uri="{BB962C8B-B14F-4D97-AF65-F5344CB8AC3E}">
        <p14:creationId xmlns:p14="http://schemas.microsoft.com/office/powerpoint/2010/main" val="22310545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3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1" presetID="9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0" grpId="0" animBg="1"/>
      <p:bldP spid="31" grpId="0" animBg="1"/>
      <p:bldP spid="32" grpId="0" animBg="1"/>
      <p:bldP spid="33" grpId="0" animBg="1"/>
      <p:bldP spid="34" grpId="0" animBg="1"/>
      <p:bldP spid="36" grpId="0" animBg="1"/>
      <p:bldP spid="37" grpId="0" animBg="1"/>
      <p:bldP spid="40" grpId="0" animBg="1"/>
      <p:bldP spid="1084" grpId="0" animBg="1"/>
      <p:bldP spid="9" grpId="0" animBg="1"/>
      <p:bldP spid="15" grpId="0"/>
      <p:bldP spid="1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29D395B8-4DF1-18B0-5EB8-63306938A112}"/>
              </a:ext>
            </a:extLst>
          </p:cNvPr>
          <p:cNvSpPr txBox="1"/>
          <p:nvPr/>
        </p:nvSpPr>
        <p:spPr>
          <a:xfrm>
            <a:off x="2697534" y="1989580"/>
            <a:ext cx="613065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/>
              <a:t>Context Rot &amp; Limited Context Window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D3F8830-291F-10D8-034D-B896AFFB8941}"/>
              </a:ext>
            </a:extLst>
          </p:cNvPr>
          <p:cNvSpPr txBox="1"/>
          <p:nvPr/>
        </p:nvSpPr>
        <p:spPr>
          <a:xfrm>
            <a:off x="1274228" y="3347599"/>
            <a:ext cx="402668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1B4A00"/>
                </a:solidFill>
                <a:latin typeface="Ink Free" panose="03080402000500000000" pitchFamily="66" charset="0"/>
              </a:rPr>
              <a:t>Solution: </a:t>
            </a:r>
            <a:r>
              <a:rPr lang="en-US" sz="2400"/>
              <a:t>We have to start over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61024F9-5AC9-FF0D-849E-4FF387960D93}"/>
              </a:ext>
            </a:extLst>
          </p:cNvPr>
          <p:cNvSpPr txBox="1"/>
          <p:nvPr/>
        </p:nvSpPr>
        <p:spPr>
          <a:xfrm>
            <a:off x="1274228" y="2883161"/>
            <a:ext cx="716689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>
                <a:solidFill>
                  <a:srgbClr val="700001"/>
                </a:solidFill>
                <a:latin typeface="Ink Free" panose="03080402000500000000" pitchFamily="66" charset="0"/>
              </a:rPr>
              <a:t>Problem: </a:t>
            </a:r>
            <a:r>
              <a:rPr lang="en-US" sz="2400"/>
              <a:t>AI output degrades as conversation progresses</a:t>
            </a:r>
          </a:p>
        </p:txBody>
      </p:sp>
    </p:spTree>
    <p:extLst>
      <p:ext uri="{BB962C8B-B14F-4D97-AF65-F5344CB8AC3E}">
        <p14:creationId xmlns:p14="http://schemas.microsoft.com/office/powerpoint/2010/main" val="235614568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E56688-099D-8189-2FEF-D8555411EDD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8A926C6-9F40-E08D-E281-C8096B4AE4BF}"/>
              </a:ext>
            </a:extLst>
          </p:cNvPr>
          <p:cNvSpPr txBox="1"/>
          <p:nvPr/>
        </p:nvSpPr>
        <p:spPr>
          <a:xfrm>
            <a:off x="3784085" y="3198167"/>
            <a:ext cx="462383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What happens when we start over?</a:t>
            </a:r>
          </a:p>
        </p:txBody>
      </p:sp>
      <p:pic>
        <p:nvPicPr>
          <p:cNvPr id="3" name="done_person">
            <a:extLst>
              <a:ext uri="{FF2B5EF4-FFF2-40B4-BE49-F238E27FC236}">
                <a16:creationId xmlns:a16="http://schemas.microsoft.com/office/drawing/2014/main" id="{F9EFDCBE-EE60-5601-047B-A154DF3819C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2318" y="5041900"/>
            <a:ext cx="12446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65547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B583980-FAEB-3866-D2DD-CD588B68E8F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63C4DB9D-0C5B-D338-542B-A9DE47A9F4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prstGeom prst="rect">
            <a:avLst/>
          </a:pr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32DC07E6-1C57-8224-29DF-1895A32DC097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prstGeom prst="rect">
            <a:avLst/>
          </a:pr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EF6986FB-B470-5111-5E65-9B43D1586C51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B77DA58F-C959-3202-001C-5EAED2831E08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5B1B9732-9380-A702-2512-18114979ED18}"/>
              </a:ext>
            </a:extLst>
          </p:cNvPr>
          <p:cNvSpPr/>
          <p:nvPr/>
        </p:nvSpPr>
        <p:spPr>
          <a:xfrm>
            <a:off x="1297655" y="893683"/>
            <a:ext cx="564293" cy="53957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4591242C-A7EE-49A2-F056-FC9A4B25C259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AED5C4AF-67CA-3160-740D-98AA9C0A12D9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25C09365-512D-5A46-7F2E-8B11BA88632D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143254E4-EE22-E43D-76D2-8D74072E0AE9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3" name="Rounded Rectangle 32">
            <a:extLst>
              <a:ext uri="{FF2B5EF4-FFF2-40B4-BE49-F238E27FC236}">
                <a16:creationId xmlns:a16="http://schemas.microsoft.com/office/drawing/2014/main" id="{5BDE30F3-D8E5-26BE-F4BC-41B1EBF76CFD}"/>
              </a:ext>
            </a:extLst>
          </p:cNvPr>
          <p:cNvSpPr/>
          <p:nvPr/>
        </p:nvSpPr>
        <p:spPr>
          <a:xfrm>
            <a:off x="1257844" y="4614358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7CE96356-4050-2E30-6E84-29A12129FD69}"/>
              </a:ext>
            </a:extLst>
          </p:cNvPr>
          <p:cNvSpPr/>
          <p:nvPr/>
        </p:nvSpPr>
        <p:spPr>
          <a:xfrm>
            <a:off x="1332906" y="4157487"/>
            <a:ext cx="371003" cy="354754"/>
          </a:xfrm>
          <a:prstGeom prst="rect">
            <a:avLst/>
          </a:pr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D5E336BC-997E-9AD8-7FA7-3BAEA7087BF6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ounded Rectangle 35">
            <a:extLst>
              <a:ext uri="{FF2B5EF4-FFF2-40B4-BE49-F238E27FC236}">
                <a16:creationId xmlns:a16="http://schemas.microsoft.com/office/drawing/2014/main" id="{42BC1D87-1166-4643-BCFA-5C3059570F1F}"/>
              </a:ext>
            </a:extLst>
          </p:cNvPr>
          <p:cNvSpPr/>
          <p:nvPr/>
        </p:nvSpPr>
        <p:spPr>
          <a:xfrm>
            <a:off x="1257844" y="5870337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3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EB3BD80B-1DE6-9BE1-4554-09DCDB938B25}"/>
              </a:ext>
            </a:extLst>
          </p:cNvPr>
          <p:cNvSpPr/>
          <p:nvPr/>
        </p:nvSpPr>
        <p:spPr>
          <a:xfrm>
            <a:off x="1332906" y="5413466"/>
            <a:ext cx="371003" cy="354754"/>
          </a:xfrm>
          <a:prstGeom prst="rect">
            <a:avLst/>
          </a:prstGeom>
          <a:solidFill>
            <a:srgbClr val="00206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3D54803F-9E03-7958-240D-3E1C83ECB5E5}"/>
              </a:ext>
            </a:extLst>
          </p:cNvPr>
          <p:cNvSpPr/>
          <p:nvPr/>
        </p:nvSpPr>
        <p:spPr>
          <a:xfrm>
            <a:off x="1856941" y="5403733"/>
            <a:ext cx="371003" cy="354754"/>
          </a:xfrm>
          <a:prstGeom prst="rect">
            <a:avLst/>
          </a:pr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Rectangle 50">
            <a:extLst>
              <a:ext uri="{FF2B5EF4-FFF2-40B4-BE49-F238E27FC236}">
                <a16:creationId xmlns:a16="http://schemas.microsoft.com/office/drawing/2014/main" id="{07EDAF16-2D7B-8551-6907-2CF73DAFF421}"/>
              </a:ext>
            </a:extLst>
          </p:cNvPr>
          <p:cNvSpPr/>
          <p:nvPr/>
        </p:nvSpPr>
        <p:spPr>
          <a:xfrm>
            <a:off x="9433281" y="219270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3" name="Rectangle 52">
            <a:extLst>
              <a:ext uri="{FF2B5EF4-FFF2-40B4-BE49-F238E27FC236}">
                <a16:creationId xmlns:a16="http://schemas.microsoft.com/office/drawing/2014/main" id="{0F5248A3-60C4-A15E-90BA-E516A4F2DFA7}"/>
              </a:ext>
            </a:extLst>
          </p:cNvPr>
          <p:cNvSpPr/>
          <p:nvPr/>
        </p:nvSpPr>
        <p:spPr>
          <a:xfrm>
            <a:off x="9997574" y="298647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63" name="Rectangle 62">
            <a:extLst>
              <a:ext uri="{FF2B5EF4-FFF2-40B4-BE49-F238E27FC236}">
                <a16:creationId xmlns:a16="http://schemas.microsoft.com/office/drawing/2014/main" id="{C30496AC-3EFE-7F69-8484-87D8CF254756}"/>
              </a:ext>
            </a:extLst>
          </p:cNvPr>
          <p:cNvSpPr/>
          <p:nvPr/>
        </p:nvSpPr>
        <p:spPr>
          <a:xfrm>
            <a:off x="10718050" y="2696539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60" name="Rectangle 1059">
            <a:extLst>
              <a:ext uri="{FF2B5EF4-FFF2-40B4-BE49-F238E27FC236}">
                <a16:creationId xmlns:a16="http://schemas.microsoft.com/office/drawing/2014/main" id="{F613F7C2-EEEE-E6E9-3953-D4DB9CBB5BF3}"/>
              </a:ext>
            </a:extLst>
          </p:cNvPr>
          <p:cNvSpPr/>
          <p:nvPr/>
        </p:nvSpPr>
        <p:spPr>
          <a:xfrm>
            <a:off x="9608307" y="4595135"/>
            <a:ext cx="564293" cy="539578"/>
          </a:xfrm>
          <a:prstGeom prst="rect">
            <a:avLst/>
          </a:prstGeom>
          <a:solidFill>
            <a:srgbClr val="00206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2" name="Rectangle 1061">
            <a:extLst>
              <a:ext uri="{FF2B5EF4-FFF2-40B4-BE49-F238E27FC236}">
                <a16:creationId xmlns:a16="http://schemas.microsoft.com/office/drawing/2014/main" id="{8A28D17B-4BF2-A97E-C7BC-ADF966043392}"/>
              </a:ext>
            </a:extLst>
          </p:cNvPr>
          <p:cNvSpPr/>
          <p:nvPr/>
        </p:nvSpPr>
        <p:spPr>
          <a:xfrm>
            <a:off x="9326161" y="3721777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3" name="Rectangle 1082">
            <a:extLst>
              <a:ext uri="{FF2B5EF4-FFF2-40B4-BE49-F238E27FC236}">
                <a16:creationId xmlns:a16="http://schemas.microsoft.com/office/drawing/2014/main" id="{A2A78B16-4491-8E07-416B-E4731B9D11D6}"/>
              </a:ext>
            </a:extLst>
          </p:cNvPr>
          <p:cNvSpPr/>
          <p:nvPr/>
        </p:nvSpPr>
        <p:spPr>
          <a:xfrm>
            <a:off x="10572928" y="4092881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4" name="Rectangle 1083">
            <a:extLst>
              <a:ext uri="{FF2B5EF4-FFF2-40B4-BE49-F238E27FC236}">
                <a16:creationId xmlns:a16="http://schemas.microsoft.com/office/drawing/2014/main" id="{60E09EC4-5A10-61FC-EC70-0D680B155EA4}"/>
              </a:ext>
            </a:extLst>
          </p:cNvPr>
          <p:cNvSpPr/>
          <p:nvPr/>
        </p:nvSpPr>
        <p:spPr>
          <a:xfrm>
            <a:off x="2406120" y="5398756"/>
            <a:ext cx="371003" cy="354754"/>
          </a:xfrm>
          <a:prstGeom prst="rect">
            <a:avLst/>
          </a:pr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533E5C4-24A0-F3C2-AE0D-C8283CCFACF0}"/>
              </a:ext>
            </a:extLst>
          </p:cNvPr>
          <p:cNvSpPr txBox="1"/>
          <p:nvPr/>
        </p:nvSpPr>
        <p:spPr>
          <a:xfrm>
            <a:off x="5060043" y="3181300"/>
            <a:ext cx="2071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700001"/>
                </a:solidFill>
              </a:rPr>
              <a:t>It forgot everything!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DD20579-1352-FB0B-8566-AE6AFCEC44A3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244F4CD3-6474-CF48-B2FF-B53CE8ADBAD9}"/>
              </a:ext>
            </a:extLst>
          </p:cNvPr>
          <p:cNvSpPr txBox="1"/>
          <p:nvPr/>
        </p:nvSpPr>
        <p:spPr>
          <a:xfrm>
            <a:off x="9656203" y="1548057"/>
            <a:ext cx="1221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Knowledge</a:t>
            </a:r>
          </a:p>
        </p:txBody>
      </p:sp>
    </p:spTree>
    <p:extLst>
      <p:ext uri="{BB962C8B-B14F-4D97-AF65-F5344CB8AC3E}">
        <p14:creationId xmlns:p14="http://schemas.microsoft.com/office/powerpoint/2010/main" val="20050024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10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0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08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1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0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2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3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6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8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49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4" presetID="9" presetClass="exit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55" dur="500"/>
                                        <p:tgtEl>
                                          <p:spTgt spid="108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3" grpId="0" animBg="1"/>
      <p:bldP spid="34" grpId="0" animBg="1"/>
      <p:bldP spid="36" grpId="0" animBg="1"/>
      <p:bldP spid="37" grpId="0" animBg="1"/>
      <p:bldP spid="40" grpId="0" animBg="1"/>
      <p:bldP spid="51" grpId="0" animBg="1"/>
      <p:bldP spid="53" grpId="0" animBg="1"/>
      <p:bldP spid="63" grpId="0" animBg="1"/>
      <p:bldP spid="1060" grpId="0" animBg="1"/>
      <p:bldP spid="1062" grpId="0" animBg="1"/>
      <p:bldP spid="1083" grpId="0" animBg="1"/>
      <p:bldP spid="1084" grpId="0" animBg="1"/>
      <p:bldP spid="2" grpId="0"/>
      <p:bldP spid="4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66AF84-1CE9-C9F0-51F5-8FDF552E09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AD57D466-91F8-E46E-A395-032B6DEF481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prstGeom prst="rect">
            <a:avLst/>
          </a:pr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7A68CC16-75ED-8933-C8AF-A3C9B98601A1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F379F74-EA54-F230-A808-02DEC2E8CC8D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8DC8CE36-0377-6CBF-6EC9-1124A7F0B96F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07F318F1-33BE-84FA-492D-6D652DC74F94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E4DC45F-B59A-9BD8-4017-01745E935A37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8078DE1-407A-249E-8B66-52D26EC9A4B3}"/>
              </a:ext>
            </a:extLst>
          </p:cNvPr>
          <p:cNvSpPr txBox="1"/>
          <p:nvPr/>
        </p:nvSpPr>
        <p:spPr>
          <a:xfrm>
            <a:off x="10051575" y="698471"/>
            <a:ext cx="1213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project.md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AF9909F8-BDF0-6A55-6B4F-75D7421348D8}"/>
              </a:ext>
            </a:extLst>
          </p:cNvPr>
          <p:cNvSpPr/>
          <p:nvPr/>
        </p:nvSpPr>
        <p:spPr>
          <a:xfrm>
            <a:off x="9656418" y="705760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C09E47F6-5632-E4D7-ECFE-794D362B726E}"/>
              </a:ext>
            </a:extLst>
          </p:cNvPr>
          <p:cNvSpPr/>
          <p:nvPr/>
        </p:nvSpPr>
        <p:spPr>
          <a:xfrm>
            <a:off x="9656418" y="1308066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ABF5444-D7DF-C960-69CC-C8F594DF089F}"/>
              </a:ext>
            </a:extLst>
          </p:cNvPr>
          <p:cNvSpPr txBox="1"/>
          <p:nvPr/>
        </p:nvSpPr>
        <p:spPr>
          <a:xfrm>
            <a:off x="10131084" y="1293488"/>
            <a:ext cx="988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todo.md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21DF40A-EF9D-880E-07F2-C5A765F3F79A}"/>
              </a:ext>
            </a:extLst>
          </p:cNvPr>
          <p:cNvSpPr/>
          <p:nvPr/>
        </p:nvSpPr>
        <p:spPr>
          <a:xfrm>
            <a:off x="2390990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7E4AC3B7-2128-AC85-7CCB-0264D497B074}"/>
              </a:ext>
            </a:extLst>
          </p:cNvPr>
          <p:cNvSpPr/>
          <p:nvPr/>
        </p:nvSpPr>
        <p:spPr>
          <a:xfrm>
            <a:off x="9656417" y="189599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99721" y="-1919"/>
                  <a:pt x="269793" y="-4148"/>
                  <a:pt x="371003" y="0"/>
                </a:cubicBezTo>
                <a:cubicBezTo>
                  <a:pt x="386827" y="74534"/>
                  <a:pt x="364714" y="282889"/>
                  <a:pt x="371003" y="354754"/>
                </a:cubicBezTo>
                <a:cubicBezTo>
                  <a:pt x="200595" y="338782"/>
                  <a:pt x="122060" y="354382"/>
                  <a:pt x="0" y="354754"/>
                </a:cubicBezTo>
                <a:cubicBezTo>
                  <a:pt x="-4095" y="214229"/>
                  <a:pt x="-1431" y="142987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36284" y="18191"/>
                  <a:pt x="240681" y="1468"/>
                  <a:pt x="371003" y="0"/>
                </a:cubicBezTo>
                <a:cubicBezTo>
                  <a:pt x="378977" y="123966"/>
                  <a:pt x="374901" y="258290"/>
                  <a:pt x="371003" y="354754"/>
                </a:cubicBezTo>
                <a:cubicBezTo>
                  <a:pt x="199884" y="361068"/>
                  <a:pt x="134145" y="343446"/>
                  <a:pt x="0" y="354754"/>
                </a:cubicBezTo>
                <a:cubicBezTo>
                  <a:pt x="3965" y="249018"/>
                  <a:pt x="-12931" y="113146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1858122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71305479-EEC0-A6D5-34A0-2C1C80BA4418}"/>
              </a:ext>
            </a:extLst>
          </p:cNvPr>
          <p:cNvSpPr txBox="1"/>
          <p:nvPr/>
        </p:nvSpPr>
        <p:spPr>
          <a:xfrm>
            <a:off x="10131084" y="1888505"/>
            <a:ext cx="940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TDD.md</a:t>
            </a:r>
          </a:p>
        </p:txBody>
      </p:sp>
    </p:spTree>
    <p:extLst>
      <p:ext uri="{BB962C8B-B14F-4D97-AF65-F5344CB8AC3E}">
        <p14:creationId xmlns:p14="http://schemas.microsoft.com/office/powerpoint/2010/main" val="2418686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2" fill="hold">
                      <p:stCondLst>
                        <p:cond delay="indefinite"/>
                      </p:stCondLst>
                      <p:childTnLst>
                        <p:par>
                          <p:cTn id="43" fill="hold">
                            <p:stCondLst>
                              <p:cond delay="0"/>
                            </p:stCondLst>
                            <p:childTnLst>
                              <p:par>
                                <p:cTn id="4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 animBg="1"/>
      <p:bldP spid="10" grpId="0" animBg="1"/>
      <p:bldP spid="12" grpId="0"/>
      <p:bldP spid="13" grpId="0" animBg="1"/>
      <p:bldP spid="14" grpId="0" animBg="1"/>
      <p:bldP spid="15" grpId="0"/>
      <p:bldP spid="17" grpId="0" animBg="1"/>
      <p:bldP spid="18" grpId="0" animBg="1"/>
      <p:bldP spid="19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56382A0-363F-3522-FC76-62B9EED1F20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45F6D6D3-9130-F44B-1481-F089E0B573E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prstGeom prst="rect">
            <a:avLst/>
          </a:pr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6AF5E438-B902-4D01-C952-90E4D7AA5AF6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5BB221D-357E-89DB-D425-DBE846CA39DC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20F5953A-72D4-24B9-07BB-EEF1F478DDFD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8130A9D1-A090-F76F-B01D-3ABC42B6C208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BE2429A-9B01-6AD9-C243-1D479E42804E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B669B11-4300-D8EE-F928-4B299C961C34}"/>
              </a:ext>
            </a:extLst>
          </p:cNvPr>
          <p:cNvSpPr txBox="1"/>
          <p:nvPr/>
        </p:nvSpPr>
        <p:spPr>
          <a:xfrm>
            <a:off x="10051575" y="698471"/>
            <a:ext cx="1213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project.md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76C2EFBB-8101-048A-3CBA-2B052EE86A6E}"/>
              </a:ext>
            </a:extLst>
          </p:cNvPr>
          <p:cNvSpPr/>
          <p:nvPr/>
        </p:nvSpPr>
        <p:spPr>
          <a:xfrm>
            <a:off x="9656418" y="705760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960B1F16-B3C2-FC00-9E40-AFCB9F103A5E}"/>
              </a:ext>
            </a:extLst>
          </p:cNvPr>
          <p:cNvSpPr/>
          <p:nvPr/>
        </p:nvSpPr>
        <p:spPr>
          <a:xfrm>
            <a:off x="9656418" y="1308066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4E85C32-0434-3241-4272-F8D2A2938326}"/>
              </a:ext>
            </a:extLst>
          </p:cNvPr>
          <p:cNvSpPr txBox="1"/>
          <p:nvPr/>
        </p:nvSpPr>
        <p:spPr>
          <a:xfrm>
            <a:off x="10131084" y="1293488"/>
            <a:ext cx="988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todo.md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A48DB90B-0E6E-F5E2-0B8D-15AD52B31AE9}"/>
              </a:ext>
            </a:extLst>
          </p:cNvPr>
          <p:cNvSpPr/>
          <p:nvPr/>
        </p:nvSpPr>
        <p:spPr>
          <a:xfrm>
            <a:off x="2390990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426CBF3D-80B3-5C92-8939-9C01471079D3}"/>
              </a:ext>
            </a:extLst>
          </p:cNvPr>
          <p:cNvSpPr/>
          <p:nvPr/>
        </p:nvSpPr>
        <p:spPr>
          <a:xfrm>
            <a:off x="9656417" y="189599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99721" y="-1919"/>
                  <a:pt x="269793" y="-4148"/>
                  <a:pt x="371003" y="0"/>
                </a:cubicBezTo>
                <a:cubicBezTo>
                  <a:pt x="386827" y="74534"/>
                  <a:pt x="364714" y="282889"/>
                  <a:pt x="371003" y="354754"/>
                </a:cubicBezTo>
                <a:cubicBezTo>
                  <a:pt x="200595" y="338782"/>
                  <a:pt x="122060" y="354382"/>
                  <a:pt x="0" y="354754"/>
                </a:cubicBezTo>
                <a:cubicBezTo>
                  <a:pt x="-4095" y="214229"/>
                  <a:pt x="-1431" y="142987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36284" y="18191"/>
                  <a:pt x="240681" y="1468"/>
                  <a:pt x="371003" y="0"/>
                </a:cubicBezTo>
                <a:cubicBezTo>
                  <a:pt x="378977" y="123966"/>
                  <a:pt x="374901" y="258290"/>
                  <a:pt x="371003" y="354754"/>
                </a:cubicBezTo>
                <a:cubicBezTo>
                  <a:pt x="199884" y="361068"/>
                  <a:pt x="134145" y="343446"/>
                  <a:pt x="0" y="354754"/>
                </a:cubicBezTo>
                <a:cubicBezTo>
                  <a:pt x="3965" y="249018"/>
                  <a:pt x="-12931" y="113146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1858122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0E60F12-92B3-AE64-71AA-A308790E00F4}"/>
              </a:ext>
            </a:extLst>
          </p:cNvPr>
          <p:cNvSpPr txBox="1"/>
          <p:nvPr/>
        </p:nvSpPr>
        <p:spPr>
          <a:xfrm>
            <a:off x="10131084" y="1888505"/>
            <a:ext cx="940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TDD.md</a:t>
            </a:r>
          </a:p>
        </p:txBody>
      </p:sp>
    </p:spTree>
    <p:extLst>
      <p:ext uri="{BB962C8B-B14F-4D97-AF65-F5344CB8AC3E}">
        <p14:creationId xmlns:p14="http://schemas.microsoft.com/office/powerpoint/2010/main" val="1661717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6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9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9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ssolv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1" animBg="1"/>
      <p:bldP spid="9" grpId="1" animBg="1"/>
      <p:bldP spid="10" grpId="1" animBg="1"/>
      <p:bldP spid="17" grpId="1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53AFE2F-1401-8DD2-9FFE-7CA00AA8873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36637395-4FA7-981E-95DE-388D729166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prstGeom prst="rect">
            <a:avLst/>
          </a:pr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72EEC00A-99DA-3B2C-AEEC-68B69E52AC32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FD44D1B-7B7C-5A59-E923-922F659557C2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E17DFFDC-C642-2157-E361-5B51CA641A27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4B3B03B2-F338-F398-0006-A25144E3D536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1214C64-35C6-C7E2-8250-CC7E13255009}"/>
              </a:ext>
            </a:extLst>
          </p:cNvPr>
          <p:cNvSpPr txBox="1"/>
          <p:nvPr/>
        </p:nvSpPr>
        <p:spPr>
          <a:xfrm>
            <a:off x="10051575" y="698471"/>
            <a:ext cx="12132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project.md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F3FA803-40EE-F015-FD9C-C1C90B7043AF}"/>
              </a:ext>
            </a:extLst>
          </p:cNvPr>
          <p:cNvSpPr/>
          <p:nvPr/>
        </p:nvSpPr>
        <p:spPr>
          <a:xfrm>
            <a:off x="9656418" y="705760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8A6ECD1-8440-3BC0-77AD-089D7644754E}"/>
              </a:ext>
            </a:extLst>
          </p:cNvPr>
          <p:cNvSpPr/>
          <p:nvPr/>
        </p:nvSpPr>
        <p:spPr>
          <a:xfrm>
            <a:off x="9656418" y="1308066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11CDE80-DDE8-5B0C-E3CD-6B8B50B33477}"/>
              </a:ext>
            </a:extLst>
          </p:cNvPr>
          <p:cNvSpPr txBox="1"/>
          <p:nvPr/>
        </p:nvSpPr>
        <p:spPr>
          <a:xfrm>
            <a:off x="10131084" y="1293488"/>
            <a:ext cx="9887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todo.md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682C55E6-AB7C-043A-0EC7-6410A2D81677}"/>
              </a:ext>
            </a:extLst>
          </p:cNvPr>
          <p:cNvSpPr/>
          <p:nvPr/>
        </p:nvSpPr>
        <p:spPr>
          <a:xfrm>
            <a:off x="9656417" y="189599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99721" y="-1919"/>
                  <a:pt x="269793" y="-4148"/>
                  <a:pt x="371003" y="0"/>
                </a:cubicBezTo>
                <a:cubicBezTo>
                  <a:pt x="386827" y="74534"/>
                  <a:pt x="364714" y="282889"/>
                  <a:pt x="371003" y="354754"/>
                </a:cubicBezTo>
                <a:cubicBezTo>
                  <a:pt x="200595" y="338782"/>
                  <a:pt x="122060" y="354382"/>
                  <a:pt x="0" y="354754"/>
                </a:cubicBezTo>
                <a:cubicBezTo>
                  <a:pt x="-4095" y="214229"/>
                  <a:pt x="-1431" y="142987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36284" y="18191"/>
                  <a:pt x="240681" y="1468"/>
                  <a:pt x="371003" y="0"/>
                </a:cubicBezTo>
                <a:cubicBezTo>
                  <a:pt x="378977" y="123966"/>
                  <a:pt x="374901" y="258290"/>
                  <a:pt x="371003" y="354754"/>
                </a:cubicBezTo>
                <a:cubicBezTo>
                  <a:pt x="199884" y="361068"/>
                  <a:pt x="134145" y="343446"/>
                  <a:pt x="0" y="354754"/>
                </a:cubicBezTo>
                <a:cubicBezTo>
                  <a:pt x="3965" y="249018"/>
                  <a:pt x="-12931" y="113146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1858122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9D1E5FC-B123-F167-6EAA-53C46632A69E}"/>
              </a:ext>
            </a:extLst>
          </p:cNvPr>
          <p:cNvSpPr txBox="1"/>
          <p:nvPr/>
        </p:nvSpPr>
        <p:spPr>
          <a:xfrm>
            <a:off x="10131084" y="1888505"/>
            <a:ext cx="940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TDD.md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62B1B54-8A69-479E-A577-B0B360E979B4}"/>
              </a:ext>
            </a:extLst>
          </p:cNvPr>
          <p:cNvSpPr txBox="1"/>
          <p:nvPr/>
        </p:nvSpPr>
        <p:spPr>
          <a:xfrm>
            <a:off x="5084247" y="3078239"/>
            <a:ext cx="21543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“Read </a:t>
            </a:r>
            <a:r>
              <a:rPr lang="en-US" b="1"/>
              <a:t>@project.md</a:t>
            </a:r>
            <a:r>
              <a:rPr lang="en-US"/>
              <a:t>”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A632821-E4C6-9792-2AF4-CD10A5E73EF5}"/>
              </a:ext>
            </a:extLst>
          </p:cNvPr>
          <p:cNvSpPr txBox="1"/>
          <p:nvPr/>
        </p:nvSpPr>
        <p:spPr>
          <a:xfrm>
            <a:off x="5084247" y="3551112"/>
            <a:ext cx="318170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“Read </a:t>
            </a:r>
            <a:r>
              <a:rPr lang="en-US" b="1"/>
              <a:t>@todo.md </a:t>
            </a:r>
            <a:r>
              <a:rPr lang="en-US"/>
              <a:t>and follow it”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B6DDAA9-D453-2158-BF3B-15E8329937E6}"/>
              </a:ext>
            </a:extLst>
          </p:cNvPr>
          <p:cNvSpPr txBox="1"/>
          <p:nvPr/>
        </p:nvSpPr>
        <p:spPr>
          <a:xfrm>
            <a:off x="4973940" y="4251296"/>
            <a:ext cx="3094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It’s much easier to restart now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BA84CE-B0B9-E496-115D-9E3135D250A7}"/>
              </a:ext>
            </a:extLst>
          </p:cNvPr>
          <p:cNvSpPr txBox="1"/>
          <p:nvPr/>
        </p:nvSpPr>
        <p:spPr>
          <a:xfrm>
            <a:off x="5850470" y="1067803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5782A89-4202-AC46-C9E5-15761819D783}"/>
              </a:ext>
            </a:extLst>
          </p:cNvPr>
          <p:cNvSpPr txBox="1"/>
          <p:nvPr/>
        </p:nvSpPr>
        <p:spPr>
          <a:xfrm>
            <a:off x="5258605" y="1476259"/>
            <a:ext cx="260931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Knowledge Document</a:t>
            </a:r>
          </a:p>
        </p:txBody>
      </p:sp>
      <p:pic>
        <p:nvPicPr>
          <p:cNvPr id="11" name="Picture 10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8F8D6497-3BE6-C60B-CE7E-EF60EF3E213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326937">
            <a:off x="5480501" y="1085836"/>
            <a:ext cx="435801" cy="302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06158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2" grpId="0"/>
      <p:bldP spid="4" grpId="0"/>
      <p:bldP spid="5" grpId="0"/>
      <p:bldP spid="6" grpId="0"/>
      <p:bldP spid="7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B22F8EB-110C-B7D7-C122-AC55EA3EEF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1DFAF3C3-B457-375D-24E7-29C0F603117B}"/>
              </a:ext>
            </a:extLst>
          </p:cNvPr>
          <p:cNvSpPr txBox="1"/>
          <p:nvPr/>
        </p:nvSpPr>
        <p:spPr>
          <a:xfrm>
            <a:off x="8005416" y="1431454"/>
            <a:ext cx="19561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Knowledge Library</a:t>
            </a:r>
          </a:p>
        </p:txBody>
      </p:sp>
      <p:pic>
        <p:nvPicPr>
          <p:cNvPr id="21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8CA5BB31-05EC-5893-F9FF-733C731BE04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1630" y="1612190"/>
            <a:ext cx="4926142" cy="3320523"/>
          </a:xfrm>
          <a:custGeom>
            <a:avLst/>
            <a:gdLst>
              <a:gd name="csX0" fmla="*/ 0 w 4926142"/>
              <a:gd name="csY0" fmla="*/ 0 h 3320523"/>
              <a:gd name="csX1" fmla="*/ 714291 w 4926142"/>
              <a:gd name="csY1" fmla="*/ 0 h 3320523"/>
              <a:gd name="csX2" fmla="*/ 1428581 w 4926142"/>
              <a:gd name="csY2" fmla="*/ 0 h 3320523"/>
              <a:gd name="csX3" fmla="*/ 2093610 w 4926142"/>
              <a:gd name="csY3" fmla="*/ 0 h 3320523"/>
              <a:gd name="csX4" fmla="*/ 2660117 w 4926142"/>
              <a:gd name="csY4" fmla="*/ 0 h 3320523"/>
              <a:gd name="csX5" fmla="*/ 3374407 w 4926142"/>
              <a:gd name="csY5" fmla="*/ 0 h 3320523"/>
              <a:gd name="csX6" fmla="*/ 3940914 w 4926142"/>
              <a:gd name="csY6" fmla="*/ 0 h 3320523"/>
              <a:gd name="csX7" fmla="*/ 4926142 w 4926142"/>
              <a:gd name="csY7" fmla="*/ 0 h 3320523"/>
              <a:gd name="csX8" fmla="*/ 4926142 w 4926142"/>
              <a:gd name="csY8" fmla="*/ 664105 h 3320523"/>
              <a:gd name="csX9" fmla="*/ 4926142 w 4926142"/>
              <a:gd name="csY9" fmla="*/ 1328209 h 3320523"/>
              <a:gd name="csX10" fmla="*/ 4926142 w 4926142"/>
              <a:gd name="csY10" fmla="*/ 1992314 h 3320523"/>
              <a:gd name="csX11" fmla="*/ 4926142 w 4926142"/>
              <a:gd name="csY11" fmla="*/ 2623213 h 3320523"/>
              <a:gd name="csX12" fmla="*/ 4926142 w 4926142"/>
              <a:gd name="csY12" fmla="*/ 3320523 h 3320523"/>
              <a:gd name="csX13" fmla="*/ 4211851 w 4926142"/>
              <a:gd name="csY13" fmla="*/ 3320523 h 3320523"/>
              <a:gd name="csX14" fmla="*/ 3694607 w 4926142"/>
              <a:gd name="csY14" fmla="*/ 3320523 h 3320523"/>
              <a:gd name="csX15" fmla="*/ 3226623 w 4926142"/>
              <a:gd name="csY15" fmla="*/ 3320523 h 3320523"/>
              <a:gd name="csX16" fmla="*/ 2758640 w 4926142"/>
              <a:gd name="csY16" fmla="*/ 3320523 h 3320523"/>
              <a:gd name="csX17" fmla="*/ 2290656 w 4926142"/>
              <a:gd name="csY17" fmla="*/ 3320523 h 3320523"/>
              <a:gd name="csX18" fmla="*/ 1724150 w 4926142"/>
              <a:gd name="csY18" fmla="*/ 3320523 h 3320523"/>
              <a:gd name="csX19" fmla="*/ 1108382 w 4926142"/>
              <a:gd name="csY19" fmla="*/ 3320523 h 3320523"/>
              <a:gd name="csX20" fmla="*/ 591137 w 4926142"/>
              <a:gd name="csY20" fmla="*/ 3320523 h 3320523"/>
              <a:gd name="csX21" fmla="*/ 0 w 4926142"/>
              <a:gd name="csY21" fmla="*/ 3320523 h 3320523"/>
              <a:gd name="csX22" fmla="*/ 0 w 4926142"/>
              <a:gd name="csY22" fmla="*/ 2590008 h 3320523"/>
              <a:gd name="csX23" fmla="*/ 0 w 4926142"/>
              <a:gd name="csY23" fmla="*/ 1959109 h 3320523"/>
              <a:gd name="csX24" fmla="*/ 0 w 4926142"/>
              <a:gd name="csY24" fmla="*/ 1228594 h 3320523"/>
              <a:gd name="csX25" fmla="*/ 0 w 4926142"/>
              <a:gd name="csY25" fmla="*/ 664105 h 3320523"/>
              <a:gd name="csX26" fmla="*/ 0 w 4926142"/>
              <a:gd name="csY26" fmla="*/ 0 h 332052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  <a:cxn ang="0">
                <a:pos x="csX22" y="csY22"/>
              </a:cxn>
              <a:cxn ang="0">
                <a:pos x="csX23" y="csY23"/>
              </a:cxn>
              <a:cxn ang="0">
                <a:pos x="csX24" y="csY24"/>
              </a:cxn>
              <a:cxn ang="0">
                <a:pos x="csX25" y="csY25"/>
              </a:cxn>
              <a:cxn ang="0">
                <a:pos x="csX26" y="csY26"/>
              </a:cxn>
            </a:cxnLst>
            <a:rect l="l" t="t" r="r" b="b"/>
            <a:pathLst>
              <a:path w="4926142" h="3320523" extrusionOk="0">
                <a:moveTo>
                  <a:pt x="0" y="0"/>
                </a:moveTo>
                <a:cubicBezTo>
                  <a:pt x="245038" y="9800"/>
                  <a:pt x="398480" y="4477"/>
                  <a:pt x="714291" y="0"/>
                </a:cubicBezTo>
                <a:cubicBezTo>
                  <a:pt x="1030102" y="-4477"/>
                  <a:pt x="1279973" y="33192"/>
                  <a:pt x="1428581" y="0"/>
                </a:cubicBezTo>
                <a:cubicBezTo>
                  <a:pt x="1577189" y="-33192"/>
                  <a:pt x="1870862" y="-29293"/>
                  <a:pt x="2093610" y="0"/>
                </a:cubicBezTo>
                <a:cubicBezTo>
                  <a:pt x="2316358" y="29293"/>
                  <a:pt x="2455040" y="27496"/>
                  <a:pt x="2660117" y="0"/>
                </a:cubicBezTo>
                <a:cubicBezTo>
                  <a:pt x="2865194" y="-27496"/>
                  <a:pt x="3103707" y="33400"/>
                  <a:pt x="3374407" y="0"/>
                </a:cubicBezTo>
                <a:cubicBezTo>
                  <a:pt x="3645107" y="-33400"/>
                  <a:pt x="3721127" y="-5865"/>
                  <a:pt x="3940914" y="0"/>
                </a:cubicBezTo>
                <a:cubicBezTo>
                  <a:pt x="4160701" y="5865"/>
                  <a:pt x="4519036" y="41242"/>
                  <a:pt x="4926142" y="0"/>
                </a:cubicBezTo>
                <a:cubicBezTo>
                  <a:pt x="4908061" y="162013"/>
                  <a:pt x="4956305" y="495938"/>
                  <a:pt x="4926142" y="664105"/>
                </a:cubicBezTo>
                <a:cubicBezTo>
                  <a:pt x="4895979" y="832273"/>
                  <a:pt x="4924385" y="1123658"/>
                  <a:pt x="4926142" y="1328209"/>
                </a:cubicBezTo>
                <a:cubicBezTo>
                  <a:pt x="4927899" y="1532760"/>
                  <a:pt x="4950141" y="1711659"/>
                  <a:pt x="4926142" y="1992314"/>
                </a:cubicBezTo>
                <a:cubicBezTo>
                  <a:pt x="4902143" y="2272970"/>
                  <a:pt x="4925666" y="2343257"/>
                  <a:pt x="4926142" y="2623213"/>
                </a:cubicBezTo>
                <a:cubicBezTo>
                  <a:pt x="4926618" y="2903169"/>
                  <a:pt x="4897529" y="3150454"/>
                  <a:pt x="4926142" y="3320523"/>
                </a:cubicBezTo>
                <a:cubicBezTo>
                  <a:pt x="4610815" y="3340558"/>
                  <a:pt x="4542748" y="3351136"/>
                  <a:pt x="4211851" y="3320523"/>
                </a:cubicBezTo>
                <a:cubicBezTo>
                  <a:pt x="3880954" y="3289910"/>
                  <a:pt x="3834164" y="3301312"/>
                  <a:pt x="3694607" y="3320523"/>
                </a:cubicBezTo>
                <a:cubicBezTo>
                  <a:pt x="3555050" y="3339734"/>
                  <a:pt x="3356030" y="3317410"/>
                  <a:pt x="3226623" y="3320523"/>
                </a:cubicBezTo>
                <a:cubicBezTo>
                  <a:pt x="3097216" y="3323636"/>
                  <a:pt x="2898022" y="3305477"/>
                  <a:pt x="2758640" y="3320523"/>
                </a:cubicBezTo>
                <a:cubicBezTo>
                  <a:pt x="2619258" y="3335569"/>
                  <a:pt x="2400109" y="3302287"/>
                  <a:pt x="2290656" y="3320523"/>
                </a:cubicBezTo>
                <a:cubicBezTo>
                  <a:pt x="2181203" y="3338759"/>
                  <a:pt x="1839335" y="3347628"/>
                  <a:pt x="1724150" y="3320523"/>
                </a:cubicBezTo>
                <a:cubicBezTo>
                  <a:pt x="1608965" y="3293418"/>
                  <a:pt x="1240195" y="3347505"/>
                  <a:pt x="1108382" y="3320523"/>
                </a:cubicBezTo>
                <a:cubicBezTo>
                  <a:pt x="976569" y="3293541"/>
                  <a:pt x="796148" y="3309273"/>
                  <a:pt x="591137" y="3320523"/>
                </a:cubicBezTo>
                <a:cubicBezTo>
                  <a:pt x="386127" y="3331773"/>
                  <a:pt x="284653" y="3295199"/>
                  <a:pt x="0" y="3320523"/>
                </a:cubicBezTo>
                <a:cubicBezTo>
                  <a:pt x="26371" y="3107976"/>
                  <a:pt x="34774" y="2907297"/>
                  <a:pt x="0" y="2590008"/>
                </a:cubicBezTo>
                <a:cubicBezTo>
                  <a:pt x="-34774" y="2272720"/>
                  <a:pt x="-3614" y="2229504"/>
                  <a:pt x="0" y="1959109"/>
                </a:cubicBezTo>
                <a:cubicBezTo>
                  <a:pt x="3614" y="1688714"/>
                  <a:pt x="-11787" y="1398033"/>
                  <a:pt x="0" y="1228594"/>
                </a:cubicBezTo>
                <a:cubicBezTo>
                  <a:pt x="11787" y="1059155"/>
                  <a:pt x="-12386" y="825241"/>
                  <a:pt x="0" y="664105"/>
                </a:cubicBezTo>
                <a:cubicBezTo>
                  <a:pt x="12386" y="502969"/>
                  <a:pt x="6547" y="135877"/>
                  <a:pt x="0" y="0"/>
                </a:cubicBezTo>
                <a:close/>
              </a:path>
            </a:pathLst>
          </a:cu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169203589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TextBox 21">
            <a:extLst>
              <a:ext uri="{FF2B5EF4-FFF2-40B4-BE49-F238E27FC236}">
                <a16:creationId xmlns:a16="http://schemas.microsoft.com/office/drawing/2014/main" id="{D614E30E-8991-BEBA-31CE-9320CC6C0399}"/>
              </a:ext>
            </a:extLst>
          </p:cNvPr>
          <p:cNvSpPr txBox="1"/>
          <p:nvPr/>
        </p:nvSpPr>
        <p:spPr>
          <a:xfrm>
            <a:off x="2650753" y="5061144"/>
            <a:ext cx="16706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Customized AI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09B7094A-2758-B159-95EE-3908CF814E29}"/>
              </a:ext>
            </a:extLst>
          </p:cNvPr>
          <p:cNvSpPr/>
          <p:nvPr/>
        </p:nvSpPr>
        <p:spPr>
          <a:xfrm rot="16200000">
            <a:off x="9319825" y="3043424"/>
            <a:ext cx="286213" cy="274560"/>
          </a:xfrm>
          <a:custGeom>
            <a:avLst/>
            <a:gdLst>
              <a:gd name="csX0" fmla="*/ 0 w 286213"/>
              <a:gd name="csY0" fmla="*/ 0 h 274560"/>
              <a:gd name="csX1" fmla="*/ 286213 w 286213"/>
              <a:gd name="csY1" fmla="*/ 0 h 274560"/>
              <a:gd name="csX2" fmla="*/ 286213 w 286213"/>
              <a:gd name="csY2" fmla="*/ 274560 h 274560"/>
              <a:gd name="csX3" fmla="*/ 0 w 286213"/>
              <a:gd name="csY3" fmla="*/ 274560 h 274560"/>
              <a:gd name="csX4" fmla="*/ 0 w 286213"/>
              <a:gd name="csY4" fmla="*/ 0 h 27456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86213" h="274560" fill="none" extrusionOk="0">
                <a:moveTo>
                  <a:pt x="0" y="0"/>
                </a:moveTo>
                <a:cubicBezTo>
                  <a:pt x="66437" y="13753"/>
                  <a:pt x="166871" y="-9062"/>
                  <a:pt x="286213" y="0"/>
                </a:cubicBezTo>
                <a:cubicBezTo>
                  <a:pt x="294501" y="122997"/>
                  <a:pt x="294779" y="191876"/>
                  <a:pt x="286213" y="274560"/>
                </a:cubicBezTo>
                <a:cubicBezTo>
                  <a:pt x="182037" y="281711"/>
                  <a:pt x="128197" y="272510"/>
                  <a:pt x="0" y="274560"/>
                </a:cubicBezTo>
                <a:cubicBezTo>
                  <a:pt x="-9199" y="161537"/>
                  <a:pt x="8190" y="136793"/>
                  <a:pt x="0" y="0"/>
                </a:cubicBezTo>
                <a:close/>
              </a:path>
              <a:path w="286213" h="274560" stroke="0" extrusionOk="0">
                <a:moveTo>
                  <a:pt x="0" y="0"/>
                </a:moveTo>
                <a:cubicBezTo>
                  <a:pt x="141216" y="1839"/>
                  <a:pt x="212537" y="8645"/>
                  <a:pt x="286213" y="0"/>
                </a:cubicBezTo>
                <a:cubicBezTo>
                  <a:pt x="288201" y="86839"/>
                  <a:pt x="293129" y="200229"/>
                  <a:pt x="286213" y="274560"/>
                </a:cubicBezTo>
                <a:cubicBezTo>
                  <a:pt x="211396" y="266785"/>
                  <a:pt x="135134" y="281409"/>
                  <a:pt x="0" y="274560"/>
                </a:cubicBezTo>
                <a:cubicBezTo>
                  <a:pt x="2338" y="145292"/>
                  <a:pt x="12337" y="74732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3618581224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0F3852B-019D-B903-73AE-7B08391F60EF}"/>
              </a:ext>
            </a:extLst>
          </p:cNvPr>
          <p:cNvSpPr/>
          <p:nvPr/>
        </p:nvSpPr>
        <p:spPr>
          <a:xfrm>
            <a:off x="8739027" y="2128881"/>
            <a:ext cx="244446" cy="257332"/>
          </a:xfrm>
          <a:custGeom>
            <a:avLst/>
            <a:gdLst>
              <a:gd name="csX0" fmla="*/ 0 w 244446"/>
              <a:gd name="csY0" fmla="*/ 0 h 257332"/>
              <a:gd name="csX1" fmla="*/ 244446 w 244446"/>
              <a:gd name="csY1" fmla="*/ 0 h 257332"/>
              <a:gd name="csX2" fmla="*/ 244446 w 244446"/>
              <a:gd name="csY2" fmla="*/ 257332 h 257332"/>
              <a:gd name="csX3" fmla="*/ 0 w 244446"/>
              <a:gd name="csY3" fmla="*/ 257332 h 257332"/>
              <a:gd name="csX4" fmla="*/ 0 w 244446"/>
              <a:gd name="csY4" fmla="*/ 0 h 25733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44446" h="257332" fill="none" extrusionOk="0">
                <a:moveTo>
                  <a:pt x="0" y="0"/>
                </a:moveTo>
                <a:cubicBezTo>
                  <a:pt x="58002" y="1256"/>
                  <a:pt x="165752" y="6383"/>
                  <a:pt x="244446" y="0"/>
                </a:cubicBezTo>
                <a:cubicBezTo>
                  <a:pt x="243644" y="61699"/>
                  <a:pt x="251830" y="131557"/>
                  <a:pt x="244446" y="257332"/>
                </a:cubicBezTo>
                <a:cubicBezTo>
                  <a:pt x="156732" y="247568"/>
                  <a:pt x="103581" y="250556"/>
                  <a:pt x="0" y="257332"/>
                </a:cubicBezTo>
                <a:cubicBezTo>
                  <a:pt x="3405" y="148376"/>
                  <a:pt x="-1936" y="55636"/>
                  <a:pt x="0" y="0"/>
                </a:cubicBezTo>
                <a:close/>
              </a:path>
              <a:path w="244446" h="257332" stroke="0" extrusionOk="0">
                <a:moveTo>
                  <a:pt x="0" y="0"/>
                </a:moveTo>
                <a:cubicBezTo>
                  <a:pt x="81623" y="6758"/>
                  <a:pt x="147433" y="9679"/>
                  <a:pt x="244446" y="0"/>
                </a:cubicBezTo>
                <a:cubicBezTo>
                  <a:pt x="234953" y="53148"/>
                  <a:pt x="232850" y="195782"/>
                  <a:pt x="244446" y="257332"/>
                </a:cubicBezTo>
                <a:cubicBezTo>
                  <a:pt x="142855" y="265211"/>
                  <a:pt x="51485" y="253307"/>
                  <a:pt x="0" y="257332"/>
                </a:cubicBezTo>
                <a:cubicBezTo>
                  <a:pt x="-6394" y="136949"/>
                  <a:pt x="-10876" y="71002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2C9EF5A8-EA89-5352-111B-1C4A480D72F9}"/>
              </a:ext>
            </a:extLst>
          </p:cNvPr>
          <p:cNvSpPr/>
          <p:nvPr/>
        </p:nvSpPr>
        <p:spPr>
          <a:xfrm>
            <a:off x="8592017" y="2259631"/>
            <a:ext cx="244446" cy="221694"/>
          </a:xfrm>
          <a:custGeom>
            <a:avLst/>
            <a:gdLst>
              <a:gd name="csX0" fmla="*/ 0 w 244446"/>
              <a:gd name="csY0" fmla="*/ 0 h 221694"/>
              <a:gd name="csX1" fmla="*/ 244446 w 244446"/>
              <a:gd name="csY1" fmla="*/ 0 h 221694"/>
              <a:gd name="csX2" fmla="*/ 244446 w 244446"/>
              <a:gd name="csY2" fmla="*/ 221694 h 221694"/>
              <a:gd name="csX3" fmla="*/ 0 w 244446"/>
              <a:gd name="csY3" fmla="*/ 221694 h 221694"/>
              <a:gd name="csX4" fmla="*/ 0 w 244446"/>
              <a:gd name="csY4" fmla="*/ 0 h 22169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44446" h="221694" fill="none" extrusionOk="0">
                <a:moveTo>
                  <a:pt x="0" y="0"/>
                </a:moveTo>
                <a:cubicBezTo>
                  <a:pt x="58002" y="-20744"/>
                  <a:pt x="165752" y="28383"/>
                  <a:pt x="244446" y="0"/>
                </a:cubicBezTo>
                <a:cubicBezTo>
                  <a:pt x="249607" y="106987"/>
                  <a:pt x="222366" y="117946"/>
                  <a:pt x="244446" y="221694"/>
                </a:cubicBezTo>
                <a:cubicBezTo>
                  <a:pt x="156732" y="248597"/>
                  <a:pt x="103581" y="207585"/>
                  <a:pt x="0" y="221694"/>
                </a:cubicBezTo>
                <a:cubicBezTo>
                  <a:pt x="-24121" y="152822"/>
                  <a:pt x="400" y="96123"/>
                  <a:pt x="0" y="0"/>
                </a:cubicBezTo>
                <a:close/>
              </a:path>
              <a:path w="244446" h="221694" stroke="0" extrusionOk="0">
                <a:moveTo>
                  <a:pt x="0" y="0"/>
                </a:moveTo>
                <a:cubicBezTo>
                  <a:pt x="81623" y="-5464"/>
                  <a:pt x="147433" y="17012"/>
                  <a:pt x="244446" y="0"/>
                </a:cubicBezTo>
                <a:cubicBezTo>
                  <a:pt x="252336" y="73982"/>
                  <a:pt x="229692" y="119337"/>
                  <a:pt x="244446" y="221694"/>
                </a:cubicBezTo>
                <a:cubicBezTo>
                  <a:pt x="142855" y="246684"/>
                  <a:pt x="51485" y="195669"/>
                  <a:pt x="0" y="221694"/>
                </a:cubicBezTo>
                <a:cubicBezTo>
                  <a:pt x="-9236" y="124223"/>
                  <a:pt x="11678" y="45898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0A94077-88EC-DCF4-8121-52F969E7D740}"/>
              </a:ext>
            </a:extLst>
          </p:cNvPr>
          <p:cNvSpPr/>
          <p:nvPr/>
        </p:nvSpPr>
        <p:spPr>
          <a:xfrm>
            <a:off x="8768910" y="2300984"/>
            <a:ext cx="338720" cy="358723"/>
          </a:xfrm>
          <a:custGeom>
            <a:avLst/>
            <a:gdLst>
              <a:gd name="csX0" fmla="*/ 0 w 338720"/>
              <a:gd name="csY0" fmla="*/ 0 h 358723"/>
              <a:gd name="csX1" fmla="*/ 338720 w 338720"/>
              <a:gd name="csY1" fmla="*/ 0 h 358723"/>
              <a:gd name="csX2" fmla="*/ 338720 w 338720"/>
              <a:gd name="csY2" fmla="*/ 358723 h 358723"/>
              <a:gd name="csX3" fmla="*/ 0 w 338720"/>
              <a:gd name="csY3" fmla="*/ 358723 h 358723"/>
              <a:gd name="csX4" fmla="*/ 0 w 338720"/>
              <a:gd name="csY4" fmla="*/ 0 h 35872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38720" h="358723" fill="none" extrusionOk="0">
                <a:moveTo>
                  <a:pt x="0" y="0"/>
                </a:moveTo>
                <a:cubicBezTo>
                  <a:pt x="72222" y="-5389"/>
                  <a:pt x="193321" y="37880"/>
                  <a:pt x="338720" y="0"/>
                </a:cubicBezTo>
                <a:cubicBezTo>
                  <a:pt x="357440" y="152825"/>
                  <a:pt x="316172" y="266714"/>
                  <a:pt x="338720" y="358723"/>
                </a:cubicBezTo>
                <a:cubicBezTo>
                  <a:pt x="179150" y="365403"/>
                  <a:pt x="160455" y="322637"/>
                  <a:pt x="0" y="358723"/>
                </a:cubicBezTo>
                <a:cubicBezTo>
                  <a:pt x="-14267" y="189219"/>
                  <a:pt x="13282" y="100432"/>
                  <a:pt x="0" y="0"/>
                </a:cubicBezTo>
                <a:close/>
              </a:path>
              <a:path w="338720" h="358723" stroke="0" extrusionOk="0">
                <a:moveTo>
                  <a:pt x="0" y="0"/>
                </a:moveTo>
                <a:cubicBezTo>
                  <a:pt x="133356" y="-5920"/>
                  <a:pt x="252417" y="10486"/>
                  <a:pt x="338720" y="0"/>
                </a:cubicBezTo>
                <a:cubicBezTo>
                  <a:pt x="349760" y="92731"/>
                  <a:pt x="331700" y="187215"/>
                  <a:pt x="338720" y="358723"/>
                </a:cubicBezTo>
                <a:cubicBezTo>
                  <a:pt x="180648" y="368277"/>
                  <a:pt x="122461" y="340772"/>
                  <a:pt x="0" y="358723"/>
                </a:cubicBezTo>
                <a:cubicBezTo>
                  <a:pt x="-31584" y="259232"/>
                  <a:pt x="16675" y="160189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5" name="Rectangle 1059">
            <a:extLst>
              <a:ext uri="{FF2B5EF4-FFF2-40B4-BE49-F238E27FC236}">
                <a16:creationId xmlns:a16="http://schemas.microsoft.com/office/drawing/2014/main" id="{3843EF75-8F07-52D1-DEA9-4C38ADFD8CA4}"/>
              </a:ext>
            </a:extLst>
          </p:cNvPr>
          <p:cNvSpPr/>
          <p:nvPr/>
        </p:nvSpPr>
        <p:spPr>
          <a:xfrm>
            <a:off x="8444133" y="4244002"/>
            <a:ext cx="564293" cy="539578"/>
          </a:xfrm>
          <a:solidFill>
            <a:srgbClr val="002060"/>
          </a:solidFill>
          <a:ln/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9160659-EF15-776B-BF5A-A76DDF9F8483}"/>
              </a:ext>
            </a:extLst>
          </p:cNvPr>
          <p:cNvSpPr/>
          <p:nvPr/>
        </p:nvSpPr>
        <p:spPr>
          <a:xfrm>
            <a:off x="8325052" y="2728079"/>
            <a:ext cx="318308" cy="308153"/>
          </a:xfrm>
          <a:custGeom>
            <a:avLst/>
            <a:gdLst>
              <a:gd name="csX0" fmla="*/ 0 w 318308"/>
              <a:gd name="csY0" fmla="*/ 0 h 308153"/>
              <a:gd name="csX1" fmla="*/ 318308 w 318308"/>
              <a:gd name="csY1" fmla="*/ 0 h 308153"/>
              <a:gd name="csX2" fmla="*/ 318308 w 318308"/>
              <a:gd name="csY2" fmla="*/ 308153 h 308153"/>
              <a:gd name="csX3" fmla="*/ 0 w 318308"/>
              <a:gd name="csY3" fmla="*/ 308153 h 308153"/>
              <a:gd name="csX4" fmla="*/ 0 w 318308"/>
              <a:gd name="csY4" fmla="*/ 0 h 3081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18308" h="308153" fill="none" extrusionOk="0">
                <a:moveTo>
                  <a:pt x="0" y="0"/>
                </a:moveTo>
                <a:cubicBezTo>
                  <a:pt x="129959" y="-8965"/>
                  <a:pt x="241431" y="-7800"/>
                  <a:pt x="318308" y="0"/>
                </a:cubicBezTo>
                <a:cubicBezTo>
                  <a:pt x="318476" y="135601"/>
                  <a:pt x="321616" y="196332"/>
                  <a:pt x="318308" y="308153"/>
                </a:cubicBezTo>
                <a:cubicBezTo>
                  <a:pt x="176989" y="297239"/>
                  <a:pt x="121804" y="301913"/>
                  <a:pt x="0" y="308153"/>
                </a:cubicBezTo>
                <a:cubicBezTo>
                  <a:pt x="-3834" y="161500"/>
                  <a:pt x="12426" y="78739"/>
                  <a:pt x="0" y="0"/>
                </a:cubicBezTo>
                <a:close/>
              </a:path>
              <a:path w="318308" h="308153" stroke="0" extrusionOk="0">
                <a:moveTo>
                  <a:pt x="0" y="0"/>
                </a:moveTo>
                <a:cubicBezTo>
                  <a:pt x="88353" y="6102"/>
                  <a:pt x="249133" y="8844"/>
                  <a:pt x="318308" y="0"/>
                </a:cubicBezTo>
                <a:cubicBezTo>
                  <a:pt x="306296" y="131615"/>
                  <a:pt x="333091" y="215517"/>
                  <a:pt x="318308" y="308153"/>
                </a:cubicBezTo>
                <a:cubicBezTo>
                  <a:pt x="217005" y="302623"/>
                  <a:pt x="120562" y="321731"/>
                  <a:pt x="0" y="308153"/>
                </a:cubicBezTo>
                <a:cubicBezTo>
                  <a:pt x="1072" y="216566"/>
                  <a:pt x="6869" y="130294"/>
                  <a:pt x="0" y="0"/>
                </a:cubicBezTo>
                <a:close/>
              </a:path>
            </a:pathLst>
          </a:custGeom>
          <a:solidFill>
            <a:srgbClr val="00FDFF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3356DBD-0475-FF97-795F-0685275B713F}"/>
              </a:ext>
            </a:extLst>
          </p:cNvPr>
          <p:cNvSpPr/>
          <p:nvPr/>
        </p:nvSpPr>
        <p:spPr>
          <a:xfrm>
            <a:off x="8156313" y="2841247"/>
            <a:ext cx="318308" cy="308153"/>
          </a:xfrm>
          <a:custGeom>
            <a:avLst/>
            <a:gdLst>
              <a:gd name="csX0" fmla="*/ 0 w 318308"/>
              <a:gd name="csY0" fmla="*/ 0 h 308153"/>
              <a:gd name="csX1" fmla="*/ 318308 w 318308"/>
              <a:gd name="csY1" fmla="*/ 0 h 308153"/>
              <a:gd name="csX2" fmla="*/ 318308 w 318308"/>
              <a:gd name="csY2" fmla="*/ 308153 h 308153"/>
              <a:gd name="csX3" fmla="*/ 0 w 318308"/>
              <a:gd name="csY3" fmla="*/ 308153 h 308153"/>
              <a:gd name="csX4" fmla="*/ 0 w 318308"/>
              <a:gd name="csY4" fmla="*/ 0 h 3081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18308" h="308153" fill="none" extrusionOk="0">
                <a:moveTo>
                  <a:pt x="0" y="0"/>
                </a:moveTo>
                <a:cubicBezTo>
                  <a:pt x="55370" y="97"/>
                  <a:pt x="258648" y="-26937"/>
                  <a:pt x="318308" y="0"/>
                </a:cubicBezTo>
                <a:cubicBezTo>
                  <a:pt x="293334" y="120600"/>
                  <a:pt x="301089" y="209728"/>
                  <a:pt x="318308" y="308153"/>
                </a:cubicBezTo>
                <a:cubicBezTo>
                  <a:pt x="280957" y="304958"/>
                  <a:pt x="147991" y="332390"/>
                  <a:pt x="0" y="308153"/>
                </a:cubicBezTo>
                <a:cubicBezTo>
                  <a:pt x="21344" y="196429"/>
                  <a:pt x="6043" y="102760"/>
                  <a:pt x="0" y="0"/>
                </a:cubicBezTo>
                <a:close/>
              </a:path>
              <a:path w="318308" h="308153" stroke="0" extrusionOk="0">
                <a:moveTo>
                  <a:pt x="0" y="0"/>
                </a:moveTo>
                <a:cubicBezTo>
                  <a:pt x="127565" y="-16090"/>
                  <a:pt x="267620" y="12019"/>
                  <a:pt x="318308" y="0"/>
                </a:cubicBezTo>
                <a:cubicBezTo>
                  <a:pt x="299700" y="86854"/>
                  <a:pt x="318622" y="261179"/>
                  <a:pt x="318308" y="308153"/>
                </a:cubicBezTo>
                <a:cubicBezTo>
                  <a:pt x="246621" y="332255"/>
                  <a:pt x="103500" y="327241"/>
                  <a:pt x="0" y="308153"/>
                </a:cubicBezTo>
                <a:cubicBezTo>
                  <a:pt x="22084" y="170592"/>
                  <a:pt x="16509" y="93441"/>
                  <a:pt x="0" y="0"/>
                </a:cubicBezTo>
                <a:close/>
              </a:path>
            </a:pathLst>
          </a:custGeom>
          <a:solidFill>
            <a:schemeClr val="bg2">
              <a:lumMod val="9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4">
            <a:extLst>
              <a:ext uri="{FF2B5EF4-FFF2-40B4-BE49-F238E27FC236}">
                <a16:creationId xmlns:a16="http://schemas.microsoft.com/office/drawing/2014/main" id="{3199A7F0-FF2E-FDCA-6226-679EAA3E7227}"/>
              </a:ext>
            </a:extLst>
          </p:cNvPr>
          <p:cNvSpPr/>
          <p:nvPr/>
        </p:nvSpPr>
        <p:spPr>
          <a:xfrm>
            <a:off x="9911321" y="3667738"/>
            <a:ext cx="388681" cy="378612"/>
          </a:xfrm>
          <a:solidFill>
            <a:srgbClr val="00B050"/>
          </a:solidFill>
          <a:ln/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D75943E-7A21-0030-EAED-12AECCAB5492}"/>
              </a:ext>
            </a:extLst>
          </p:cNvPr>
          <p:cNvSpPr/>
          <p:nvPr/>
        </p:nvSpPr>
        <p:spPr>
          <a:xfrm rot="16200000">
            <a:off x="9221966" y="2735190"/>
            <a:ext cx="402890" cy="385244"/>
          </a:xfrm>
          <a:custGeom>
            <a:avLst/>
            <a:gdLst>
              <a:gd name="csX0" fmla="*/ 0 w 402890"/>
              <a:gd name="csY0" fmla="*/ 0 h 385244"/>
              <a:gd name="csX1" fmla="*/ 402890 w 402890"/>
              <a:gd name="csY1" fmla="*/ 0 h 385244"/>
              <a:gd name="csX2" fmla="*/ 402890 w 402890"/>
              <a:gd name="csY2" fmla="*/ 385244 h 385244"/>
              <a:gd name="csX3" fmla="*/ 0 w 402890"/>
              <a:gd name="csY3" fmla="*/ 385244 h 385244"/>
              <a:gd name="csX4" fmla="*/ 0 w 402890"/>
              <a:gd name="csY4" fmla="*/ 0 h 38524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02890" h="385244" fill="none" extrusionOk="0">
                <a:moveTo>
                  <a:pt x="0" y="0"/>
                </a:moveTo>
                <a:cubicBezTo>
                  <a:pt x="141686" y="7196"/>
                  <a:pt x="281432" y="-18415"/>
                  <a:pt x="402890" y="0"/>
                </a:cubicBezTo>
                <a:cubicBezTo>
                  <a:pt x="403039" y="127812"/>
                  <a:pt x="407581" y="283426"/>
                  <a:pt x="402890" y="385244"/>
                </a:cubicBezTo>
                <a:cubicBezTo>
                  <a:pt x="292798" y="379694"/>
                  <a:pt x="171266" y="397516"/>
                  <a:pt x="0" y="385244"/>
                </a:cubicBezTo>
                <a:cubicBezTo>
                  <a:pt x="-12583" y="253282"/>
                  <a:pt x="-12750" y="94010"/>
                  <a:pt x="0" y="0"/>
                </a:cubicBezTo>
                <a:close/>
              </a:path>
              <a:path w="402890" h="385244" stroke="0" extrusionOk="0">
                <a:moveTo>
                  <a:pt x="0" y="0"/>
                </a:moveTo>
                <a:cubicBezTo>
                  <a:pt x="156766" y="-12390"/>
                  <a:pt x="300760" y="13278"/>
                  <a:pt x="402890" y="0"/>
                </a:cubicBezTo>
                <a:cubicBezTo>
                  <a:pt x="417244" y="133447"/>
                  <a:pt x="411317" y="250195"/>
                  <a:pt x="402890" y="385244"/>
                </a:cubicBezTo>
                <a:cubicBezTo>
                  <a:pt x="294791" y="373006"/>
                  <a:pt x="105015" y="397661"/>
                  <a:pt x="0" y="385244"/>
                </a:cubicBezTo>
                <a:cubicBezTo>
                  <a:pt x="14350" y="304086"/>
                  <a:pt x="9444" y="189342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BD07DB49-94A7-45B1-4EE6-FE58DE58F4AE}"/>
              </a:ext>
            </a:extLst>
          </p:cNvPr>
          <p:cNvSpPr/>
          <p:nvPr/>
        </p:nvSpPr>
        <p:spPr>
          <a:xfrm rot="16200000">
            <a:off x="9454108" y="3004431"/>
            <a:ext cx="402889" cy="385243"/>
          </a:xfrm>
          <a:custGeom>
            <a:avLst/>
            <a:gdLst>
              <a:gd name="csX0" fmla="*/ 0 w 402889"/>
              <a:gd name="csY0" fmla="*/ 0 h 385243"/>
              <a:gd name="csX1" fmla="*/ 402889 w 402889"/>
              <a:gd name="csY1" fmla="*/ 0 h 385243"/>
              <a:gd name="csX2" fmla="*/ 402889 w 402889"/>
              <a:gd name="csY2" fmla="*/ 385243 h 385243"/>
              <a:gd name="csX3" fmla="*/ 0 w 402889"/>
              <a:gd name="csY3" fmla="*/ 385243 h 385243"/>
              <a:gd name="csX4" fmla="*/ 0 w 402889"/>
              <a:gd name="csY4" fmla="*/ 0 h 38524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02889" h="385243" fill="none" extrusionOk="0">
                <a:moveTo>
                  <a:pt x="0" y="0"/>
                </a:moveTo>
                <a:cubicBezTo>
                  <a:pt x="51937" y="-24229"/>
                  <a:pt x="334502" y="-22428"/>
                  <a:pt x="402889" y="0"/>
                </a:cubicBezTo>
                <a:cubicBezTo>
                  <a:pt x="398761" y="183083"/>
                  <a:pt x="436589" y="229193"/>
                  <a:pt x="402889" y="385243"/>
                </a:cubicBezTo>
                <a:cubicBezTo>
                  <a:pt x="321811" y="355903"/>
                  <a:pt x="106339" y="387834"/>
                  <a:pt x="0" y="385243"/>
                </a:cubicBezTo>
                <a:cubicBezTo>
                  <a:pt x="32215" y="280647"/>
                  <a:pt x="-24776" y="189155"/>
                  <a:pt x="0" y="0"/>
                </a:cubicBezTo>
                <a:close/>
              </a:path>
              <a:path w="402889" h="385243" stroke="0" extrusionOk="0">
                <a:moveTo>
                  <a:pt x="0" y="0"/>
                </a:moveTo>
                <a:cubicBezTo>
                  <a:pt x="112728" y="18350"/>
                  <a:pt x="204912" y="-25439"/>
                  <a:pt x="402889" y="0"/>
                </a:cubicBezTo>
                <a:cubicBezTo>
                  <a:pt x="412004" y="84792"/>
                  <a:pt x="435842" y="298634"/>
                  <a:pt x="402889" y="385243"/>
                </a:cubicBezTo>
                <a:cubicBezTo>
                  <a:pt x="227012" y="353535"/>
                  <a:pt x="167239" y="412323"/>
                  <a:pt x="0" y="385243"/>
                </a:cubicBezTo>
                <a:cubicBezTo>
                  <a:pt x="15473" y="271390"/>
                  <a:pt x="-20160" y="182002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2DCE840F-6AC7-D07D-7271-1A0189BD27BA}"/>
              </a:ext>
            </a:extLst>
          </p:cNvPr>
          <p:cNvSpPr/>
          <p:nvPr/>
        </p:nvSpPr>
        <p:spPr>
          <a:xfrm>
            <a:off x="8393858" y="4351361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4A809CCC-BA2C-E072-E710-FB6D54CF044A}"/>
              </a:ext>
            </a:extLst>
          </p:cNvPr>
          <p:cNvSpPr/>
          <p:nvPr/>
        </p:nvSpPr>
        <p:spPr>
          <a:xfrm>
            <a:off x="8071174" y="4125024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16132" y="16557"/>
                  <a:pt x="298362" y="-9439"/>
                  <a:pt x="564293" y="0"/>
                </a:cubicBezTo>
                <a:cubicBezTo>
                  <a:pt x="537507" y="180156"/>
                  <a:pt x="574286" y="281663"/>
                  <a:pt x="564293" y="539578"/>
                </a:cubicBezTo>
                <a:cubicBezTo>
                  <a:pt x="378965" y="553638"/>
                  <a:pt x="169496" y="518011"/>
                  <a:pt x="0" y="539578"/>
                </a:cubicBezTo>
                <a:cubicBezTo>
                  <a:pt x="-21293" y="276999"/>
                  <a:pt x="25352" y="142740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3340" y="25795"/>
                  <a:pt x="288477" y="24592"/>
                  <a:pt x="564293" y="0"/>
                </a:cubicBezTo>
                <a:cubicBezTo>
                  <a:pt x="547796" y="109633"/>
                  <a:pt x="586168" y="353131"/>
                  <a:pt x="564293" y="539578"/>
                </a:cubicBezTo>
                <a:cubicBezTo>
                  <a:pt x="406293" y="555524"/>
                  <a:pt x="248348" y="511680"/>
                  <a:pt x="0" y="539578"/>
                </a:cubicBezTo>
                <a:cubicBezTo>
                  <a:pt x="-13756" y="347605"/>
                  <a:pt x="6537" y="136783"/>
                  <a:pt x="0" y="0"/>
                </a:cubicBezTo>
                <a:close/>
              </a:path>
            </a:pathLst>
          </a:custGeom>
          <a:solidFill>
            <a:srgbClr val="002060"/>
          </a:solidFill>
          <a:ln>
            <a:extLst>
              <a:ext uri="{C807C97D-BFC1-408E-A445-0C87EB9F89A2}">
                <ask:lineSketchStyleProps xmlns:ask="http://schemas.microsoft.com/office/drawing/2018/sketchyshapes" sd="1749458440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FB5E41FF-3986-5B62-666E-12E6B47F6BF3}"/>
              </a:ext>
            </a:extLst>
          </p:cNvPr>
          <p:cNvSpPr/>
          <p:nvPr/>
        </p:nvSpPr>
        <p:spPr>
          <a:xfrm>
            <a:off x="7778893" y="4376517"/>
            <a:ext cx="420494" cy="401253"/>
          </a:xfrm>
          <a:custGeom>
            <a:avLst/>
            <a:gdLst>
              <a:gd name="csX0" fmla="*/ 0 w 420494"/>
              <a:gd name="csY0" fmla="*/ 0 h 401253"/>
              <a:gd name="csX1" fmla="*/ 420494 w 420494"/>
              <a:gd name="csY1" fmla="*/ 0 h 401253"/>
              <a:gd name="csX2" fmla="*/ 420494 w 420494"/>
              <a:gd name="csY2" fmla="*/ 401253 h 401253"/>
              <a:gd name="csX3" fmla="*/ 0 w 420494"/>
              <a:gd name="csY3" fmla="*/ 401253 h 401253"/>
              <a:gd name="csX4" fmla="*/ 0 w 420494"/>
              <a:gd name="csY4" fmla="*/ 0 h 4012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20494" h="401253" fill="none" extrusionOk="0">
                <a:moveTo>
                  <a:pt x="0" y="0"/>
                </a:moveTo>
                <a:cubicBezTo>
                  <a:pt x="189329" y="17676"/>
                  <a:pt x="224336" y="8658"/>
                  <a:pt x="420494" y="0"/>
                </a:cubicBezTo>
                <a:cubicBezTo>
                  <a:pt x="434777" y="189324"/>
                  <a:pt x="408415" y="231022"/>
                  <a:pt x="420494" y="401253"/>
                </a:cubicBezTo>
                <a:cubicBezTo>
                  <a:pt x="224293" y="412604"/>
                  <a:pt x="84366" y="402981"/>
                  <a:pt x="0" y="401253"/>
                </a:cubicBezTo>
                <a:cubicBezTo>
                  <a:pt x="-4139" y="214390"/>
                  <a:pt x="6970" y="178173"/>
                  <a:pt x="0" y="0"/>
                </a:cubicBezTo>
                <a:close/>
              </a:path>
              <a:path w="420494" h="401253" stroke="0" extrusionOk="0">
                <a:moveTo>
                  <a:pt x="0" y="0"/>
                </a:moveTo>
                <a:cubicBezTo>
                  <a:pt x="155708" y="588"/>
                  <a:pt x="304422" y="-11902"/>
                  <a:pt x="420494" y="0"/>
                </a:cubicBezTo>
                <a:cubicBezTo>
                  <a:pt x="426502" y="82837"/>
                  <a:pt x="416309" y="312226"/>
                  <a:pt x="420494" y="401253"/>
                </a:cubicBezTo>
                <a:cubicBezTo>
                  <a:pt x="217975" y="415933"/>
                  <a:pt x="93644" y="401769"/>
                  <a:pt x="0" y="401253"/>
                </a:cubicBezTo>
                <a:cubicBezTo>
                  <a:pt x="-1157" y="223792"/>
                  <a:pt x="-13733" y="117226"/>
                  <a:pt x="0" y="0"/>
                </a:cubicBezTo>
                <a:close/>
              </a:path>
            </a:pathLst>
          </a:custGeom>
          <a:solidFill>
            <a:srgbClr val="0070C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8747903C-E655-5A12-4AC9-4B28AD9774F1}"/>
              </a:ext>
            </a:extLst>
          </p:cNvPr>
          <p:cNvSpPr/>
          <p:nvPr/>
        </p:nvSpPr>
        <p:spPr>
          <a:xfrm>
            <a:off x="8464163" y="3398497"/>
            <a:ext cx="453875" cy="401253"/>
          </a:xfrm>
          <a:custGeom>
            <a:avLst/>
            <a:gdLst>
              <a:gd name="csX0" fmla="*/ 0 w 453875"/>
              <a:gd name="csY0" fmla="*/ 0 h 401253"/>
              <a:gd name="csX1" fmla="*/ 453875 w 453875"/>
              <a:gd name="csY1" fmla="*/ 0 h 401253"/>
              <a:gd name="csX2" fmla="*/ 453875 w 453875"/>
              <a:gd name="csY2" fmla="*/ 401253 h 401253"/>
              <a:gd name="csX3" fmla="*/ 0 w 453875"/>
              <a:gd name="csY3" fmla="*/ 401253 h 401253"/>
              <a:gd name="csX4" fmla="*/ 0 w 453875"/>
              <a:gd name="csY4" fmla="*/ 0 h 4012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53875" h="401253" fill="none" extrusionOk="0">
                <a:moveTo>
                  <a:pt x="0" y="0"/>
                </a:moveTo>
                <a:cubicBezTo>
                  <a:pt x="164430" y="-19692"/>
                  <a:pt x="334900" y="-32272"/>
                  <a:pt x="453875" y="0"/>
                </a:cubicBezTo>
                <a:cubicBezTo>
                  <a:pt x="462101" y="85819"/>
                  <a:pt x="454363" y="202185"/>
                  <a:pt x="453875" y="401253"/>
                </a:cubicBezTo>
                <a:cubicBezTo>
                  <a:pt x="237938" y="400580"/>
                  <a:pt x="112900" y="436985"/>
                  <a:pt x="0" y="401253"/>
                </a:cubicBezTo>
                <a:cubicBezTo>
                  <a:pt x="12079" y="204336"/>
                  <a:pt x="25826" y="74617"/>
                  <a:pt x="0" y="0"/>
                </a:cubicBezTo>
                <a:close/>
              </a:path>
              <a:path w="453875" h="401253" stroke="0" extrusionOk="0">
                <a:moveTo>
                  <a:pt x="0" y="0"/>
                </a:moveTo>
                <a:cubicBezTo>
                  <a:pt x="168494" y="-4313"/>
                  <a:pt x="277476" y="-28128"/>
                  <a:pt x="453875" y="0"/>
                </a:cubicBezTo>
                <a:cubicBezTo>
                  <a:pt x="465040" y="118892"/>
                  <a:pt x="419758" y="248178"/>
                  <a:pt x="453875" y="401253"/>
                </a:cubicBezTo>
                <a:cubicBezTo>
                  <a:pt x="277959" y="434538"/>
                  <a:pt x="199026" y="384805"/>
                  <a:pt x="0" y="401253"/>
                </a:cubicBezTo>
                <a:cubicBezTo>
                  <a:pt x="35169" y="212598"/>
                  <a:pt x="-13246" y="80907"/>
                  <a:pt x="0" y="0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57545AC0-9185-4078-DDE5-DA0DBC852273}"/>
              </a:ext>
            </a:extLst>
          </p:cNvPr>
          <p:cNvSpPr/>
          <p:nvPr/>
        </p:nvSpPr>
        <p:spPr>
          <a:xfrm>
            <a:off x="8165505" y="3475371"/>
            <a:ext cx="402888" cy="375314"/>
          </a:xfrm>
          <a:custGeom>
            <a:avLst/>
            <a:gdLst>
              <a:gd name="csX0" fmla="*/ 0 w 402888"/>
              <a:gd name="csY0" fmla="*/ 0 h 375314"/>
              <a:gd name="csX1" fmla="*/ 402888 w 402888"/>
              <a:gd name="csY1" fmla="*/ 0 h 375314"/>
              <a:gd name="csX2" fmla="*/ 402888 w 402888"/>
              <a:gd name="csY2" fmla="*/ 375314 h 375314"/>
              <a:gd name="csX3" fmla="*/ 0 w 402888"/>
              <a:gd name="csY3" fmla="*/ 375314 h 375314"/>
              <a:gd name="csX4" fmla="*/ 0 w 402888"/>
              <a:gd name="csY4" fmla="*/ 0 h 37531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02888" h="375314" fill="none" extrusionOk="0">
                <a:moveTo>
                  <a:pt x="0" y="0"/>
                </a:moveTo>
                <a:cubicBezTo>
                  <a:pt x="123487" y="-6414"/>
                  <a:pt x="211207" y="15569"/>
                  <a:pt x="402888" y="0"/>
                </a:cubicBezTo>
                <a:cubicBezTo>
                  <a:pt x="394536" y="157721"/>
                  <a:pt x="396815" y="231494"/>
                  <a:pt x="402888" y="375314"/>
                </a:cubicBezTo>
                <a:cubicBezTo>
                  <a:pt x="249189" y="370159"/>
                  <a:pt x="171367" y="364152"/>
                  <a:pt x="0" y="375314"/>
                </a:cubicBezTo>
                <a:cubicBezTo>
                  <a:pt x="16055" y="206554"/>
                  <a:pt x="6305" y="110757"/>
                  <a:pt x="0" y="0"/>
                </a:cubicBezTo>
                <a:close/>
              </a:path>
              <a:path w="402888" h="375314" stroke="0" extrusionOk="0">
                <a:moveTo>
                  <a:pt x="0" y="0"/>
                </a:moveTo>
                <a:cubicBezTo>
                  <a:pt x="159365" y="16387"/>
                  <a:pt x="235557" y="19120"/>
                  <a:pt x="402888" y="0"/>
                </a:cubicBezTo>
                <a:cubicBezTo>
                  <a:pt x="395972" y="87242"/>
                  <a:pt x="418461" y="234669"/>
                  <a:pt x="402888" y="375314"/>
                </a:cubicBezTo>
                <a:cubicBezTo>
                  <a:pt x="249265" y="371316"/>
                  <a:pt x="142119" y="378434"/>
                  <a:pt x="0" y="375314"/>
                </a:cubicBezTo>
                <a:cubicBezTo>
                  <a:pt x="-18752" y="226181"/>
                  <a:pt x="-12731" y="171451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1297644809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29414238-ABD4-EB77-E802-604186CF2BC9}"/>
              </a:ext>
            </a:extLst>
          </p:cNvPr>
          <p:cNvSpPr/>
          <p:nvPr/>
        </p:nvSpPr>
        <p:spPr>
          <a:xfrm>
            <a:off x="10096227" y="3930161"/>
            <a:ext cx="402888" cy="401253"/>
          </a:xfrm>
          <a:custGeom>
            <a:avLst/>
            <a:gdLst>
              <a:gd name="csX0" fmla="*/ 0 w 402888"/>
              <a:gd name="csY0" fmla="*/ 0 h 401253"/>
              <a:gd name="csX1" fmla="*/ 402888 w 402888"/>
              <a:gd name="csY1" fmla="*/ 0 h 401253"/>
              <a:gd name="csX2" fmla="*/ 402888 w 402888"/>
              <a:gd name="csY2" fmla="*/ 401253 h 401253"/>
              <a:gd name="csX3" fmla="*/ 0 w 402888"/>
              <a:gd name="csY3" fmla="*/ 401253 h 401253"/>
              <a:gd name="csX4" fmla="*/ 0 w 402888"/>
              <a:gd name="csY4" fmla="*/ 0 h 4012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402888" h="401253" fill="none" extrusionOk="0">
                <a:moveTo>
                  <a:pt x="0" y="0"/>
                </a:moveTo>
                <a:cubicBezTo>
                  <a:pt x="146811" y="17131"/>
                  <a:pt x="297404" y="-16774"/>
                  <a:pt x="402888" y="0"/>
                </a:cubicBezTo>
                <a:cubicBezTo>
                  <a:pt x="417171" y="189324"/>
                  <a:pt x="390809" y="231022"/>
                  <a:pt x="402888" y="401253"/>
                </a:cubicBezTo>
                <a:cubicBezTo>
                  <a:pt x="289352" y="391454"/>
                  <a:pt x="150968" y="401826"/>
                  <a:pt x="0" y="401253"/>
                </a:cubicBezTo>
                <a:cubicBezTo>
                  <a:pt x="-4139" y="214390"/>
                  <a:pt x="6970" y="178173"/>
                  <a:pt x="0" y="0"/>
                </a:cubicBezTo>
                <a:close/>
              </a:path>
              <a:path w="402888" h="401253" stroke="0" extrusionOk="0">
                <a:moveTo>
                  <a:pt x="0" y="0"/>
                </a:moveTo>
                <a:cubicBezTo>
                  <a:pt x="169120" y="-6673"/>
                  <a:pt x="304543" y="-10508"/>
                  <a:pt x="402888" y="0"/>
                </a:cubicBezTo>
                <a:cubicBezTo>
                  <a:pt x="408896" y="82837"/>
                  <a:pt x="398703" y="312226"/>
                  <a:pt x="402888" y="401253"/>
                </a:cubicBezTo>
                <a:cubicBezTo>
                  <a:pt x="280941" y="385534"/>
                  <a:pt x="85554" y="395661"/>
                  <a:pt x="0" y="401253"/>
                </a:cubicBezTo>
                <a:cubicBezTo>
                  <a:pt x="-1157" y="223792"/>
                  <a:pt x="-13733" y="117226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FAD069AA-E563-7406-29C6-20575226AE7F}"/>
              </a:ext>
            </a:extLst>
          </p:cNvPr>
          <p:cNvSpPr/>
          <p:nvPr/>
        </p:nvSpPr>
        <p:spPr>
          <a:xfrm>
            <a:off x="9500844" y="4003247"/>
            <a:ext cx="544395" cy="530292"/>
          </a:xfrm>
          <a:custGeom>
            <a:avLst/>
            <a:gdLst>
              <a:gd name="csX0" fmla="*/ 0 w 544395"/>
              <a:gd name="csY0" fmla="*/ 0 h 530292"/>
              <a:gd name="csX1" fmla="*/ 544395 w 544395"/>
              <a:gd name="csY1" fmla="*/ 0 h 530292"/>
              <a:gd name="csX2" fmla="*/ 544395 w 544395"/>
              <a:gd name="csY2" fmla="*/ 530292 h 530292"/>
              <a:gd name="csX3" fmla="*/ 0 w 544395"/>
              <a:gd name="csY3" fmla="*/ 530292 h 530292"/>
              <a:gd name="csX4" fmla="*/ 0 w 544395"/>
              <a:gd name="csY4" fmla="*/ 0 h 5302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44395" h="530292" fill="none" extrusionOk="0">
                <a:moveTo>
                  <a:pt x="0" y="0"/>
                </a:moveTo>
                <a:cubicBezTo>
                  <a:pt x="193849" y="-25301"/>
                  <a:pt x="482944" y="-24989"/>
                  <a:pt x="544395" y="0"/>
                </a:cubicBezTo>
                <a:cubicBezTo>
                  <a:pt x="561483" y="115961"/>
                  <a:pt x="565488" y="397696"/>
                  <a:pt x="544395" y="530292"/>
                </a:cubicBezTo>
                <a:cubicBezTo>
                  <a:pt x="418540" y="557651"/>
                  <a:pt x="174147" y="491525"/>
                  <a:pt x="0" y="530292"/>
                </a:cubicBezTo>
                <a:cubicBezTo>
                  <a:pt x="-35969" y="297747"/>
                  <a:pt x="40317" y="229148"/>
                  <a:pt x="0" y="0"/>
                </a:cubicBezTo>
                <a:close/>
              </a:path>
              <a:path w="544395" h="530292" stroke="0" extrusionOk="0">
                <a:moveTo>
                  <a:pt x="0" y="0"/>
                </a:moveTo>
                <a:cubicBezTo>
                  <a:pt x="223244" y="42223"/>
                  <a:pt x="391137" y="-5963"/>
                  <a:pt x="544395" y="0"/>
                </a:cubicBezTo>
                <a:cubicBezTo>
                  <a:pt x="588459" y="91585"/>
                  <a:pt x="543668" y="317988"/>
                  <a:pt x="544395" y="530292"/>
                </a:cubicBezTo>
                <a:cubicBezTo>
                  <a:pt x="388919" y="517076"/>
                  <a:pt x="151576" y="506084"/>
                  <a:pt x="0" y="530292"/>
                </a:cubicBezTo>
                <a:cubicBezTo>
                  <a:pt x="44777" y="304453"/>
                  <a:pt x="12929" y="113318"/>
                  <a:pt x="0" y="0"/>
                </a:cubicBezTo>
                <a:close/>
              </a:path>
            </a:pathLst>
          </a:custGeom>
          <a:solidFill>
            <a:srgbClr val="C046C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5F6ED1C0-060E-B763-D9E0-393E0C00CE34}"/>
              </a:ext>
            </a:extLst>
          </p:cNvPr>
          <p:cNvSpPr/>
          <p:nvPr/>
        </p:nvSpPr>
        <p:spPr>
          <a:xfrm>
            <a:off x="9813580" y="3774307"/>
            <a:ext cx="389209" cy="401253"/>
          </a:xfrm>
          <a:custGeom>
            <a:avLst/>
            <a:gdLst>
              <a:gd name="csX0" fmla="*/ 0 w 389209"/>
              <a:gd name="csY0" fmla="*/ 0 h 401253"/>
              <a:gd name="csX1" fmla="*/ 389209 w 389209"/>
              <a:gd name="csY1" fmla="*/ 0 h 401253"/>
              <a:gd name="csX2" fmla="*/ 389209 w 389209"/>
              <a:gd name="csY2" fmla="*/ 401253 h 401253"/>
              <a:gd name="csX3" fmla="*/ 0 w 389209"/>
              <a:gd name="csY3" fmla="*/ 401253 h 401253"/>
              <a:gd name="csX4" fmla="*/ 0 w 389209"/>
              <a:gd name="csY4" fmla="*/ 0 h 40125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89209" h="401253" fill="none" extrusionOk="0">
                <a:moveTo>
                  <a:pt x="0" y="0"/>
                </a:moveTo>
                <a:cubicBezTo>
                  <a:pt x="172875" y="-35505"/>
                  <a:pt x="248443" y="20083"/>
                  <a:pt x="389209" y="0"/>
                </a:cubicBezTo>
                <a:cubicBezTo>
                  <a:pt x="391454" y="189324"/>
                  <a:pt x="365092" y="231022"/>
                  <a:pt x="389209" y="401253"/>
                </a:cubicBezTo>
                <a:cubicBezTo>
                  <a:pt x="305334" y="440043"/>
                  <a:pt x="152100" y="400997"/>
                  <a:pt x="0" y="401253"/>
                </a:cubicBezTo>
                <a:cubicBezTo>
                  <a:pt x="-40252" y="214390"/>
                  <a:pt x="27033" y="178173"/>
                  <a:pt x="0" y="0"/>
                </a:cubicBezTo>
                <a:close/>
              </a:path>
              <a:path w="389209" h="401253" stroke="0" extrusionOk="0">
                <a:moveTo>
                  <a:pt x="0" y="0"/>
                </a:moveTo>
                <a:cubicBezTo>
                  <a:pt x="128752" y="-25332"/>
                  <a:pt x="258198" y="46536"/>
                  <a:pt x="389209" y="0"/>
                </a:cubicBezTo>
                <a:cubicBezTo>
                  <a:pt x="391205" y="82837"/>
                  <a:pt x="389037" y="312226"/>
                  <a:pt x="389209" y="401253"/>
                </a:cubicBezTo>
                <a:cubicBezTo>
                  <a:pt x="247859" y="409185"/>
                  <a:pt x="89926" y="381193"/>
                  <a:pt x="0" y="401253"/>
                </a:cubicBezTo>
                <a:cubicBezTo>
                  <a:pt x="-29245" y="223792"/>
                  <a:pt x="30405" y="117226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  <a:effectLst>
            <a:reflection blurRad="6350" stA="50000" endA="300" endPos="55000" dir="5400000" sy="-100000" algn="bl" rotWithShape="0"/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65997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2" dur="1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10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8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8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3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8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0" grpId="0" animBg="1"/>
      <p:bldP spid="2" grpId="0" animBg="1"/>
      <p:bldP spid="3" grpId="0" animBg="1"/>
      <p:bldP spid="4" grpId="0" animBg="1"/>
      <p:bldP spid="5" grpId="0" animBg="1"/>
      <p:bldP spid="6" grpId="0" animBg="1"/>
      <p:bldP spid="7" grpId="0" animBg="1"/>
      <p:bldP spid="9" grpId="0" animBg="1"/>
      <p:bldP spid="10" grpId="0" animBg="1"/>
      <p:bldP spid="11" grpId="0" animBg="1"/>
      <p:bldP spid="12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13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59C14EC-A56D-9A6B-D417-547428A22B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white text on a white background&#10;&#10;AI-generated content may be incorrect.">
            <a:extLst>
              <a:ext uri="{FF2B5EF4-FFF2-40B4-BE49-F238E27FC236}">
                <a16:creationId xmlns:a16="http://schemas.microsoft.com/office/drawing/2014/main" id="{BAFBB750-60AB-AFA5-9F18-8187294D07E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50" y="1282700"/>
            <a:ext cx="4203700" cy="4292600"/>
          </a:xfrm>
          <a:prstGeom prst="rect">
            <a:avLst/>
          </a:prstGeom>
        </p:spPr>
      </p:pic>
      <p:pic>
        <p:nvPicPr>
          <p:cNvPr id="12" name="Picture 11" descr="A screen shot of a text&#10;&#10;AI-generated content may be incorrect.">
            <a:extLst>
              <a:ext uri="{FF2B5EF4-FFF2-40B4-BE49-F238E27FC236}">
                <a16:creationId xmlns:a16="http://schemas.microsoft.com/office/drawing/2014/main" id="{53F30061-D778-59A8-76C4-8322E18E9E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6480" y="1246790"/>
            <a:ext cx="42291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97089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D744D0F-8C87-AAA7-FA41-439215B97584}"/>
              </a:ext>
            </a:extLst>
          </p:cNvPr>
          <p:cNvSpPr txBox="1"/>
          <p:nvPr/>
        </p:nvSpPr>
        <p:spPr>
          <a:xfrm>
            <a:off x="2387425" y="3198167"/>
            <a:ext cx="772371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What results are you getting when working with AI?</a:t>
            </a:r>
          </a:p>
        </p:txBody>
      </p:sp>
      <p:pic>
        <p:nvPicPr>
          <p:cNvPr id="3" name="done_person">
            <a:extLst>
              <a:ext uri="{FF2B5EF4-FFF2-40B4-BE49-F238E27FC236}">
                <a16:creationId xmlns:a16="http://schemas.microsoft.com/office/drawing/2014/main" id="{ACECAC22-D169-D4BF-1B78-833AC786EE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2318" y="5041900"/>
            <a:ext cx="12446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4822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DB44056-506F-7508-D2D5-5688B1817A2B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does not come with all the knowledge it needs to do the job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5220BF8-7FF7-6AF0-2E12-CD7F130FB973}"/>
              </a:ext>
            </a:extLst>
          </p:cNvPr>
          <p:cNvSpPr txBox="1"/>
          <p:nvPr/>
        </p:nvSpPr>
        <p:spPr>
          <a:xfrm>
            <a:off x="977462" y="213652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Give it the knowledge with the task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0F3BC09-11A3-5B04-94FC-9D83732180AF}"/>
              </a:ext>
            </a:extLst>
          </p:cNvPr>
          <p:cNvSpPr txBox="1"/>
          <p:nvPr/>
        </p:nvSpPr>
        <p:spPr>
          <a:xfrm>
            <a:off x="977462" y="442719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Save knowledge into files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6738FE5-D5D2-7175-5617-B893753B50B2}"/>
              </a:ext>
            </a:extLst>
          </p:cNvPr>
          <p:cNvSpPr txBox="1"/>
          <p:nvPr/>
        </p:nvSpPr>
        <p:spPr>
          <a:xfrm>
            <a:off x="977462" y="4950410"/>
            <a:ext cx="6653049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Start assembling your knowledge library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FA7C4E7-75B2-825A-9E7D-7F370AC0F6A2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94356BA-80E4-8823-5386-54B5EE9A3025}"/>
              </a:ext>
            </a:extLst>
          </p:cNvPr>
          <p:cNvSpPr txBox="1"/>
          <p:nvPr/>
        </p:nvSpPr>
        <p:spPr>
          <a:xfrm>
            <a:off x="977462" y="3020245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output degrades as conversation progresses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E3466C19-BE76-1DFB-0D12-585C7D934899}"/>
              </a:ext>
            </a:extLst>
          </p:cNvPr>
          <p:cNvSpPr txBox="1"/>
          <p:nvPr/>
        </p:nvSpPr>
        <p:spPr>
          <a:xfrm>
            <a:off x="977462" y="3543465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We have to start over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pic>
        <p:nvPicPr>
          <p:cNvPr id="13" name="Picture 12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43C7C712-DB77-0AD9-8E92-ACFD634AD9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3490" y="129580"/>
            <a:ext cx="2889688" cy="4855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36826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8" grpId="0"/>
      <p:bldP spid="10" grpId="0"/>
      <p:bldP spid="11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906C32-ED30-1900-C93B-A614905B18C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DF9E0F-A14F-B20B-A3CE-FAF7FE0FF02B}"/>
              </a:ext>
            </a:extLst>
          </p:cNvPr>
          <p:cNvSpPr txBox="1"/>
          <p:nvPr/>
        </p:nvSpPr>
        <p:spPr>
          <a:xfrm>
            <a:off x="5009003" y="3044279"/>
            <a:ext cx="2173993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latin typeface="Ink Free" panose="03080402000500000000" pitchFamily="66" charset="0"/>
              </a:rPr>
              <a:t>2. Focus</a:t>
            </a:r>
            <a:endParaRPr lang="en-US" sz="4400" dirty="0">
              <a:latin typeface="Ink Free" panose="03080402000500000000" pitchFamily="66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41EDCE99-1C73-61A2-8075-473B6085E878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071E24D9-DBAB-4C4A-7B87-75859B2A5D3E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862670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1AD5C1-8B75-8FA5-83C0-DE9FD2FB7AF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2D986FE-FD8F-557D-42B8-63D617CD9431}"/>
              </a:ext>
            </a:extLst>
          </p:cNvPr>
          <p:cNvSpPr txBox="1"/>
          <p:nvPr/>
        </p:nvSpPr>
        <p:spPr>
          <a:xfrm>
            <a:off x="1028237" y="210772"/>
            <a:ext cx="715932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/>
              <a:t>Claude Code</a:t>
            </a:r>
          </a:p>
        </p:txBody>
      </p:sp>
      <p:pic>
        <p:nvPicPr>
          <p:cNvPr id="10" name="Picture 9" descr="A brown flower with many lines&#10;&#10;AI-generated content may be incorrect.">
            <a:extLst>
              <a:ext uri="{FF2B5EF4-FFF2-40B4-BE49-F238E27FC236}">
                <a16:creationId xmlns:a16="http://schemas.microsoft.com/office/drawing/2014/main" id="{69B288A8-F610-16E2-5071-4BFCF4EC49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072" y="255325"/>
            <a:ext cx="654165" cy="68033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8BC0C885-A780-13EE-724B-6F20751B59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1341260" y="5684874"/>
            <a:ext cx="773606" cy="1109074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AF133D5C-60BB-35FD-36EF-9A8BCB584BD2}"/>
              </a:ext>
            </a:extLst>
          </p:cNvPr>
          <p:cNvSpPr/>
          <p:nvPr/>
        </p:nvSpPr>
        <p:spPr>
          <a:xfrm>
            <a:off x="708454" y="1301578"/>
            <a:ext cx="4079678" cy="4670854"/>
          </a:xfrm>
          <a:prstGeom prst="roundRect">
            <a:avLst>
              <a:gd name="adj" fmla="val 4552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886E9B4-195B-FF2E-B184-97DEA7135B11}"/>
              </a:ext>
            </a:extLst>
          </p:cNvPr>
          <p:cNvSpPr txBox="1"/>
          <p:nvPr/>
        </p:nvSpPr>
        <p:spPr>
          <a:xfrm>
            <a:off x="848498" y="3177725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&gt;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03C3CE4-DDF1-D26A-6EB0-67B05D6E40A0}"/>
              </a:ext>
            </a:extLst>
          </p:cNvPr>
          <p:cNvSpPr txBox="1"/>
          <p:nvPr/>
        </p:nvSpPr>
        <p:spPr>
          <a:xfrm>
            <a:off x="910282" y="3620509"/>
            <a:ext cx="12846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committed!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C93B2BB-E69A-F0D4-E3E9-B9C0584B797C}"/>
              </a:ext>
            </a:extLst>
          </p:cNvPr>
          <p:cNvSpPr txBox="1"/>
          <p:nvPr/>
        </p:nvSpPr>
        <p:spPr>
          <a:xfrm>
            <a:off x="1028237" y="3177725"/>
            <a:ext cx="968729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commit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84A7338D-DACC-8268-D530-985A9B1B6145}"/>
              </a:ext>
            </a:extLst>
          </p:cNvPr>
          <p:cNvSpPr txBox="1"/>
          <p:nvPr/>
        </p:nvSpPr>
        <p:spPr>
          <a:xfrm>
            <a:off x="848498" y="1564466"/>
            <a:ext cx="300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&gt;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5E1FF06B-79F0-A362-6575-F67AF8C3E552}"/>
              </a:ext>
            </a:extLst>
          </p:cNvPr>
          <p:cNvSpPr txBox="1"/>
          <p:nvPr/>
        </p:nvSpPr>
        <p:spPr>
          <a:xfrm>
            <a:off x="1028237" y="1564466"/>
            <a:ext cx="163088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/>
              <a:t>do this task: ...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43C68E2-6B1E-334C-A966-ADCF6E046271}"/>
              </a:ext>
            </a:extLst>
          </p:cNvPr>
          <p:cNvSpPr txBox="1"/>
          <p:nvPr/>
        </p:nvSpPr>
        <p:spPr>
          <a:xfrm>
            <a:off x="1028237" y="2002748"/>
            <a:ext cx="3577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...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4FADF49-A0F0-36E0-8C81-4FB075CD0044}"/>
              </a:ext>
            </a:extLst>
          </p:cNvPr>
          <p:cNvSpPr txBox="1"/>
          <p:nvPr/>
        </p:nvSpPr>
        <p:spPr>
          <a:xfrm>
            <a:off x="998539" y="2482258"/>
            <a:ext cx="740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done!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C25A9FC-53CE-74C6-8D7B-2286E8FA4141}"/>
              </a:ext>
            </a:extLst>
          </p:cNvPr>
          <p:cNvSpPr txBox="1"/>
          <p:nvPr/>
        </p:nvSpPr>
        <p:spPr>
          <a:xfrm>
            <a:off x="8639630" y="1134032"/>
            <a:ext cx="115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Generalist</a:t>
            </a:r>
          </a:p>
        </p:txBody>
      </p:sp>
      <p:pic>
        <p:nvPicPr>
          <p:cNvPr id="21" name="Picture 4">
            <a:extLst>
              <a:ext uri="{FF2B5EF4-FFF2-40B4-BE49-F238E27FC236}">
                <a16:creationId xmlns:a16="http://schemas.microsoft.com/office/drawing/2014/main" id="{A8CA4A5B-F551-2938-F1C7-231B5454DA3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82458" y="1646126"/>
            <a:ext cx="4211003" cy="421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Rectangle 21">
            <a:extLst>
              <a:ext uri="{FF2B5EF4-FFF2-40B4-BE49-F238E27FC236}">
                <a16:creationId xmlns:a16="http://schemas.microsoft.com/office/drawing/2014/main" id="{72D91D48-3385-B949-201F-66E152B2B6AC}"/>
              </a:ext>
            </a:extLst>
          </p:cNvPr>
          <p:cNvSpPr/>
          <p:nvPr/>
        </p:nvSpPr>
        <p:spPr>
          <a:xfrm>
            <a:off x="9338321" y="1849572"/>
            <a:ext cx="1622854" cy="28218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D05165A1-9DE1-8803-F4CA-5B1910A59A2D}"/>
              </a:ext>
            </a:extLst>
          </p:cNvPr>
          <p:cNvSpPr/>
          <p:nvPr/>
        </p:nvSpPr>
        <p:spPr>
          <a:xfrm>
            <a:off x="7192191" y="1849217"/>
            <a:ext cx="2146130" cy="2821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98625C9-B436-8468-7788-39E0475198E7}"/>
              </a:ext>
            </a:extLst>
          </p:cNvPr>
          <p:cNvSpPr/>
          <p:nvPr/>
        </p:nvSpPr>
        <p:spPr>
          <a:xfrm>
            <a:off x="8996294" y="2127214"/>
            <a:ext cx="1964576" cy="56801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26297A33-A499-6F1F-D9AA-CF752D5C6C8B}"/>
              </a:ext>
            </a:extLst>
          </p:cNvPr>
          <p:cNvSpPr/>
          <p:nvPr/>
        </p:nvSpPr>
        <p:spPr>
          <a:xfrm>
            <a:off x="8049427" y="1845646"/>
            <a:ext cx="515672" cy="277997"/>
          </a:xfrm>
          <a:prstGeom prst="rect">
            <a:avLst/>
          </a:prstGeom>
          <a:solidFill>
            <a:srgbClr val="FF40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28755509-8447-6613-9012-8826E56F5103}"/>
              </a:ext>
            </a:extLst>
          </p:cNvPr>
          <p:cNvSpPr/>
          <p:nvPr/>
        </p:nvSpPr>
        <p:spPr>
          <a:xfrm>
            <a:off x="9559279" y="2408688"/>
            <a:ext cx="1409982" cy="28352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A1C7CA66-52C2-3779-5A98-D8A649E17EC7}"/>
              </a:ext>
            </a:extLst>
          </p:cNvPr>
          <p:cNvSpPr/>
          <p:nvPr/>
        </p:nvSpPr>
        <p:spPr>
          <a:xfrm>
            <a:off x="7191352" y="2409891"/>
            <a:ext cx="1804942" cy="28352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8BFB4E45-3AA2-CCEA-BA24-8AD970E518D4}"/>
              </a:ext>
            </a:extLst>
          </p:cNvPr>
          <p:cNvSpPr/>
          <p:nvPr/>
        </p:nvSpPr>
        <p:spPr>
          <a:xfrm>
            <a:off x="7192191" y="2127214"/>
            <a:ext cx="2573033" cy="2879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F9DA3FB-7732-26BD-DF09-A8027223F58B}"/>
              </a:ext>
            </a:extLst>
          </p:cNvPr>
          <p:cNvSpPr/>
          <p:nvPr/>
        </p:nvSpPr>
        <p:spPr>
          <a:xfrm>
            <a:off x="8830123" y="1845647"/>
            <a:ext cx="592211" cy="2779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</a:endParaRP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0AD8A0B7-1BF5-7AF3-87E8-625123145FBB}"/>
              </a:ext>
            </a:extLst>
          </p:cNvPr>
          <p:cNvSpPr txBox="1"/>
          <p:nvPr/>
        </p:nvSpPr>
        <p:spPr>
          <a:xfrm>
            <a:off x="7126279" y="1027325"/>
            <a:ext cx="6206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/>
              <a:t>commit</a:t>
            </a:r>
          </a:p>
          <a:p>
            <a:pPr algn="ctr"/>
            <a:r>
              <a:rPr lang="en-US" sz="1100"/>
              <a:t>rules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00EB020E-D581-D7C8-101C-D9E9EB669621}"/>
              </a:ext>
            </a:extLst>
          </p:cNvPr>
          <p:cNvCxnSpPr/>
          <p:nvPr/>
        </p:nvCxnSpPr>
        <p:spPr>
          <a:xfrm>
            <a:off x="7681050" y="1314053"/>
            <a:ext cx="1445178" cy="670591"/>
          </a:xfrm>
          <a:prstGeom prst="straightConnector1">
            <a:avLst/>
          </a:prstGeom>
          <a:ln w="28575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49447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6" dur="500"/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1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6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2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5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9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2" grpId="0"/>
      <p:bldP spid="15" grpId="0"/>
      <p:bldP spid="19" grpId="0"/>
      <p:bldP spid="20" grpId="0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B7C394-6166-9F46-F2C5-DE27DDE13B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6F434609-C90B-6066-C26F-F408F7EB180D}"/>
              </a:ext>
            </a:extLst>
          </p:cNvPr>
          <p:cNvSpPr txBox="1"/>
          <p:nvPr/>
        </p:nvSpPr>
        <p:spPr>
          <a:xfrm>
            <a:off x="1028237" y="210772"/>
            <a:ext cx="894607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400"/>
              <a:t>Claude Code – dedicated committer</a:t>
            </a:r>
          </a:p>
        </p:txBody>
      </p:sp>
      <p:pic>
        <p:nvPicPr>
          <p:cNvPr id="10" name="Picture 9" descr="A brown flower with many lines&#10;&#10;AI-generated content may be incorrect.">
            <a:extLst>
              <a:ext uri="{FF2B5EF4-FFF2-40B4-BE49-F238E27FC236}">
                <a16:creationId xmlns:a16="http://schemas.microsoft.com/office/drawing/2014/main" id="{1B6490EF-7CD8-266C-C66D-254567B66D4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4072" y="255325"/>
            <a:ext cx="654165" cy="68033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E70265C2-C355-4E44-88F7-658B5CF12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flipH="1">
            <a:off x="11341260" y="5684874"/>
            <a:ext cx="773606" cy="1109074"/>
          </a:xfrm>
          <a:prstGeom prst="rect">
            <a:avLst/>
          </a:prstGeom>
        </p:spPr>
      </p:pic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2F825FE3-CF1D-33E3-04FD-C368EB2BECBE}"/>
              </a:ext>
            </a:extLst>
          </p:cNvPr>
          <p:cNvSpPr/>
          <p:nvPr/>
        </p:nvSpPr>
        <p:spPr>
          <a:xfrm>
            <a:off x="708454" y="1301578"/>
            <a:ext cx="4079678" cy="4670854"/>
          </a:xfrm>
          <a:prstGeom prst="roundRect">
            <a:avLst>
              <a:gd name="adj" fmla="val 4552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ounded Rectangle 4">
            <a:extLst>
              <a:ext uri="{FF2B5EF4-FFF2-40B4-BE49-F238E27FC236}">
                <a16:creationId xmlns:a16="http://schemas.microsoft.com/office/drawing/2014/main" id="{27492D2F-2907-536B-E4C4-863EAD6316CE}"/>
              </a:ext>
            </a:extLst>
          </p:cNvPr>
          <p:cNvSpPr/>
          <p:nvPr/>
        </p:nvSpPr>
        <p:spPr>
          <a:xfrm>
            <a:off x="6606746" y="1301578"/>
            <a:ext cx="3814119" cy="1400433"/>
          </a:xfrm>
          <a:prstGeom prst="roundRect">
            <a:avLst>
              <a:gd name="adj" fmla="val 4552"/>
            </a:avLst>
          </a:prstGeom>
          <a:noFill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83E0636-D611-8768-89F4-2175AD99A73A}"/>
              </a:ext>
            </a:extLst>
          </p:cNvPr>
          <p:cNvSpPr txBox="1"/>
          <p:nvPr/>
        </p:nvSpPr>
        <p:spPr>
          <a:xfrm>
            <a:off x="1494621" y="2163714"/>
            <a:ext cx="2589240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6000">
                <a:solidFill>
                  <a:schemeClr val="accent5">
                    <a:lumMod val="50000"/>
                  </a:schemeClr>
                </a:solidFill>
              </a:rPr>
              <a:t>Main </a:t>
            </a:r>
          </a:p>
          <a:p>
            <a:pPr algn="ctr"/>
            <a:r>
              <a:rPr lang="en-US" sz="6000">
                <a:solidFill>
                  <a:schemeClr val="accent5">
                    <a:lumMod val="50000"/>
                  </a:schemeClr>
                </a:solidFill>
              </a:rPr>
              <a:t>Claude</a:t>
            </a:r>
          </a:p>
          <a:p>
            <a:pPr algn="ctr"/>
            <a:r>
              <a:rPr lang="en-US" sz="6000">
                <a:solidFill>
                  <a:schemeClr val="accent5">
                    <a:lumMod val="50000"/>
                  </a:schemeClr>
                </a:solidFill>
              </a:rPr>
              <a:t> Code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7B3B0FFB-D2BB-3977-7EE5-39A6E6B9C6B7}"/>
              </a:ext>
            </a:extLst>
          </p:cNvPr>
          <p:cNvSpPr txBox="1"/>
          <p:nvPr/>
        </p:nvSpPr>
        <p:spPr>
          <a:xfrm>
            <a:off x="6866185" y="1301578"/>
            <a:ext cx="3418513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400">
                <a:solidFill>
                  <a:schemeClr val="accent5">
                    <a:lumMod val="50000"/>
                  </a:schemeClr>
                </a:solidFill>
              </a:rPr>
              <a:t>Little Committer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FCBC2B6-5CF3-BA73-B053-F05D9015A320}"/>
              </a:ext>
            </a:extLst>
          </p:cNvPr>
          <p:cNvSpPr txBox="1"/>
          <p:nvPr/>
        </p:nvSpPr>
        <p:spPr>
          <a:xfrm>
            <a:off x="7924653" y="3917778"/>
            <a:ext cx="130157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CLAUDE.md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A09E23-D137-81A1-D10F-D4BAF5F23628}"/>
              </a:ext>
            </a:extLst>
          </p:cNvPr>
          <p:cNvSpPr/>
          <p:nvPr/>
        </p:nvSpPr>
        <p:spPr>
          <a:xfrm>
            <a:off x="7434207" y="3925067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4F968656-C586-650E-139D-D1C2DC3AE02F}"/>
              </a:ext>
            </a:extLst>
          </p:cNvPr>
          <p:cNvCxnSpPr>
            <a:cxnSpLocks/>
          </p:cNvCxnSpPr>
          <p:nvPr/>
        </p:nvCxnSpPr>
        <p:spPr>
          <a:xfrm>
            <a:off x="4861704" y="4088524"/>
            <a:ext cx="2306351" cy="0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AF8B2F6E-9592-4FE4-873D-F2DB687070EC}"/>
              </a:ext>
            </a:extLst>
          </p:cNvPr>
          <p:cNvCxnSpPr>
            <a:cxnSpLocks/>
          </p:cNvCxnSpPr>
          <p:nvPr/>
        </p:nvCxnSpPr>
        <p:spPr>
          <a:xfrm>
            <a:off x="8564930" y="2832211"/>
            <a:ext cx="0" cy="955589"/>
          </a:xfrm>
          <a:prstGeom prst="straightConnector1">
            <a:avLst/>
          </a:prstGeom>
          <a:ln w="12700">
            <a:solidFill>
              <a:schemeClr val="tx1">
                <a:lumMod val="50000"/>
                <a:lumOff val="50000"/>
              </a:schemeClr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959018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0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3" grpId="0"/>
      <p:bldP spid="7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227FDFE7-3960-06F0-2D78-2DBF59D7A375}"/>
              </a:ext>
            </a:extLst>
          </p:cNvPr>
          <p:cNvSpPr txBox="1"/>
          <p:nvPr/>
        </p:nvSpPr>
        <p:spPr>
          <a:xfrm>
            <a:off x="7670620" y="6338292"/>
            <a:ext cx="393088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i="1" baseline="30000">
                <a:solidFill>
                  <a:schemeClr val="tx1">
                    <a:lumMod val="50000"/>
                    <a:lumOff val="50000"/>
                  </a:schemeClr>
                </a:solidFill>
              </a:rPr>
              <a:t>* </a:t>
            </a:r>
            <a:r>
              <a:rPr lang="en-US" i="1">
                <a:solidFill>
                  <a:schemeClr val="tx1">
                    <a:lumMod val="50000"/>
                    <a:lumOff val="50000"/>
                  </a:schemeClr>
                </a:solidFill>
              </a:rPr>
              <a:t>borrowed from </a:t>
            </a:r>
            <a:r>
              <a:rPr lang="en-US" i="1"/>
              <a:t>Elisabeth Hendrickson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3A8D1C1-4D4A-A63E-80FA-4C44AF14B2D1}"/>
              </a:ext>
            </a:extLst>
          </p:cNvPr>
          <p:cNvSpPr txBox="1"/>
          <p:nvPr/>
        </p:nvSpPr>
        <p:spPr>
          <a:xfrm>
            <a:off x="547814" y="3416608"/>
            <a:ext cx="11359978" cy="107721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latin typeface="Fira Code" pitchFamily="49" charset="0"/>
                <a:ea typeface="Fira Code" pitchFamily="49" charset="0"/>
                <a:cs typeface="Fira Code" pitchFamily="49" charset="0"/>
              </a:rPr>
              <a:t>Be proactive and flag issues before they become problems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C227D28-7787-E43F-35D7-DD91363BE834}"/>
              </a:ext>
            </a:extLst>
          </p:cNvPr>
          <p:cNvSpPr txBox="1"/>
          <p:nvPr/>
        </p:nvSpPr>
        <p:spPr>
          <a:xfrm>
            <a:off x="547814" y="1687033"/>
            <a:ext cx="11228173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3200">
                <a:latin typeface="Fira Code" pitchFamily="49" charset="0"/>
                <a:ea typeface="Fira Code" pitchFamily="49" charset="0"/>
                <a:cs typeface="Fira Code" pitchFamily="49" charset="0"/>
              </a:rPr>
              <a:t>Be very honest. Tell me something I need to know even if I don't want to hear it</a:t>
            </a:r>
            <a:r>
              <a:rPr lang="en-US" sz="3200" baseline="30000">
                <a:latin typeface="Fira Code" pitchFamily="49" charset="0"/>
                <a:ea typeface="Fira Code" pitchFamily="49" charset="0"/>
                <a:cs typeface="Fira Code" pitchFamily="49" charset="0"/>
              </a:rPr>
              <a:t>*</a:t>
            </a:r>
          </a:p>
        </p:txBody>
      </p:sp>
    </p:spTree>
    <p:extLst>
      <p:ext uri="{BB962C8B-B14F-4D97-AF65-F5344CB8AC3E}">
        <p14:creationId xmlns:p14="http://schemas.microsoft.com/office/powerpoint/2010/main" val="109528079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>
            <a:extLst>
              <a:ext uri="{FF2B5EF4-FFF2-40B4-BE49-F238E27FC236}">
                <a16:creationId xmlns:a16="http://schemas.microsoft.com/office/drawing/2014/main" id="{3D18BC92-D5E4-E3EF-321F-915C91AAE895}"/>
              </a:ext>
            </a:extLst>
          </p:cNvPr>
          <p:cNvSpPr txBox="1"/>
          <p:nvPr/>
        </p:nvSpPr>
        <p:spPr>
          <a:xfrm>
            <a:off x="753216" y="2951946"/>
            <a:ext cx="9725314" cy="96102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I see you’re about to </a:t>
            </a:r>
            <a:r>
              <a:rPr lang="en-US" sz="2800"/>
              <a:t>commit 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the</a:t>
            </a:r>
            <a:r>
              <a:rPr lang="en-US" sz="2800"/>
              <a:t> entire </a:t>
            </a:r>
            <a:r>
              <a:rPr lang="en-US" sz="2800" b="1" i="1"/>
              <a:t>node_modules </a:t>
            </a:r>
            <a:r>
              <a:rPr lang="en-US" sz="2800" b="1"/>
              <a:t>directory</a:t>
            </a:r>
            <a:r>
              <a:rPr lang="en-US" sz="2800"/>
              <a:t>. </a:t>
            </a:r>
            <a:br>
              <a:rPr lang="en-US" sz="2800"/>
            </a:b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This is generally a bad practice as it bloats the repostitory.</a:t>
            </a:r>
          </a:p>
        </p:txBody>
      </p:sp>
    </p:spTree>
    <p:extLst>
      <p:ext uri="{BB962C8B-B14F-4D97-AF65-F5344CB8AC3E}">
        <p14:creationId xmlns:p14="http://schemas.microsoft.com/office/powerpoint/2010/main" val="415328113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C0B93C-DE6A-8182-1688-347BCC271A8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>
            <a:extLst>
              <a:ext uri="{FF2B5EF4-FFF2-40B4-BE49-F238E27FC236}">
                <a16:creationId xmlns:a16="http://schemas.microsoft.com/office/drawing/2014/main" id="{9207F9F7-DB8C-D466-DED7-DEF18F7579BA}"/>
              </a:ext>
            </a:extLst>
          </p:cNvPr>
          <p:cNvSpPr txBox="1"/>
          <p:nvPr/>
        </p:nvSpPr>
        <p:spPr>
          <a:xfrm>
            <a:off x="674956" y="2951946"/>
            <a:ext cx="108420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The docs file has an </a:t>
            </a:r>
            <a:r>
              <a:rPr lang="en-US" sz="2800" b="1"/>
              <a:t>underscore</a:t>
            </a:r>
            <a:r>
              <a:rPr lang="en-US" sz="2800" b="1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800"/>
              <a:t>in its name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 instead of a hyphen. </a:t>
            </a:r>
          </a:p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Before committing, </a:t>
            </a:r>
            <a:r>
              <a:rPr lang="en-US" sz="2800" b="1"/>
              <a:t>should I rename it</a:t>
            </a:r>
            <a:r>
              <a:rPr lang="en-US" sz="2800" b="1">
                <a:solidFill>
                  <a:schemeClr val="tx1">
                    <a:lumMod val="50000"/>
                    <a:lumOff val="50000"/>
                  </a:schemeClr>
                </a:solidFill>
              </a:rPr>
              <a:t> 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to use hyphens for consistency?</a:t>
            </a:r>
          </a:p>
        </p:txBody>
      </p:sp>
    </p:spTree>
    <p:extLst>
      <p:ext uri="{BB962C8B-B14F-4D97-AF65-F5344CB8AC3E}">
        <p14:creationId xmlns:p14="http://schemas.microsoft.com/office/powerpoint/2010/main" val="298631854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8CA2D45-0245-872D-EFB5-6402049F3C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>
            <a:extLst>
              <a:ext uri="{FF2B5EF4-FFF2-40B4-BE49-F238E27FC236}">
                <a16:creationId xmlns:a16="http://schemas.microsoft.com/office/drawing/2014/main" id="{F1B4BB8F-29E8-67D8-68E6-0207E2D954AA}"/>
              </a:ext>
            </a:extLst>
          </p:cNvPr>
          <p:cNvSpPr txBox="1"/>
          <p:nvPr/>
        </p:nvSpPr>
        <p:spPr>
          <a:xfrm>
            <a:off x="2685533" y="2736502"/>
            <a:ext cx="7891849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There’s an issue with the </a:t>
            </a:r>
            <a:r>
              <a:rPr lang="en-US" sz="2800"/>
              <a:t>PDF file </a:t>
            </a:r>
          </a:p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– it’s </a:t>
            </a:r>
            <a:r>
              <a:rPr lang="en-US" sz="2800"/>
              <a:t>staged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 as new but also shows as </a:t>
            </a:r>
            <a:r>
              <a:rPr lang="en-US" sz="2800"/>
              <a:t>deleted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. </a:t>
            </a:r>
          </a:p>
          <a:p>
            <a:r>
              <a:rPr lang="en-US" sz="2800"/>
              <a:t>Should I unstage it 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or do you want to keep the file?</a:t>
            </a:r>
          </a:p>
        </p:txBody>
      </p:sp>
    </p:spTree>
    <p:extLst>
      <p:ext uri="{BB962C8B-B14F-4D97-AF65-F5344CB8AC3E}">
        <p14:creationId xmlns:p14="http://schemas.microsoft.com/office/powerpoint/2010/main" val="5666963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829C32-8696-2B3F-E2B4-7EE5D59CCC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4">
            <a:extLst>
              <a:ext uri="{FF2B5EF4-FFF2-40B4-BE49-F238E27FC236}">
                <a16:creationId xmlns:a16="http://schemas.microsoft.com/office/drawing/2014/main" id="{9B897E2D-A6DF-B6AA-C254-D543F74BA28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51000" y="1225164"/>
            <a:ext cx="4211003" cy="421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1FC83D45-EFE9-8CA3-3C8A-19136C6462A3}"/>
              </a:ext>
            </a:extLst>
          </p:cNvPr>
          <p:cNvSpPr/>
          <p:nvPr/>
        </p:nvSpPr>
        <p:spPr>
          <a:xfrm>
            <a:off x="6789898" y="1451689"/>
            <a:ext cx="3749683" cy="822576"/>
          </a:xfrm>
          <a:prstGeom prst="rect">
            <a:avLst/>
          </a:prstGeom>
          <a:solidFill>
            <a:srgbClr val="FFFF00">
              <a:alpha val="79608"/>
            </a:srgbClr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6D97F133-9CCF-C4FA-8BEF-D2917E9BA734}"/>
              </a:ext>
            </a:extLst>
          </p:cNvPr>
          <p:cNvSpPr txBox="1"/>
          <p:nvPr/>
        </p:nvSpPr>
        <p:spPr>
          <a:xfrm>
            <a:off x="2622623" y="713070"/>
            <a:ext cx="11580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Generalist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3D8D1825-8FEA-7D78-6E14-C33AC6BE8B6E}"/>
              </a:ext>
            </a:extLst>
          </p:cNvPr>
          <p:cNvSpPr txBox="1"/>
          <p:nvPr/>
        </p:nvSpPr>
        <p:spPr>
          <a:xfrm>
            <a:off x="7945732" y="708425"/>
            <a:ext cx="1079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Specialist</a:t>
            </a:r>
          </a:p>
        </p:txBody>
      </p:sp>
      <p:pic>
        <p:nvPicPr>
          <p:cNvPr id="35" name="Picture 4">
            <a:extLst>
              <a:ext uri="{FF2B5EF4-FFF2-40B4-BE49-F238E27FC236}">
                <a16:creationId xmlns:a16="http://schemas.microsoft.com/office/drawing/2014/main" id="{339D94EF-7E17-826F-E994-44D95A2059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65451" y="1225164"/>
            <a:ext cx="4211003" cy="421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6" name="Rectangle 35">
            <a:extLst>
              <a:ext uri="{FF2B5EF4-FFF2-40B4-BE49-F238E27FC236}">
                <a16:creationId xmlns:a16="http://schemas.microsoft.com/office/drawing/2014/main" id="{D3C155C5-7505-CCFC-16BC-87A522AE6B70}"/>
              </a:ext>
            </a:extLst>
          </p:cNvPr>
          <p:cNvSpPr/>
          <p:nvPr/>
        </p:nvSpPr>
        <p:spPr>
          <a:xfrm>
            <a:off x="3321314" y="1428610"/>
            <a:ext cx="1622854" cy="282183"/>
          </a:xfrm>
          <a:prstGeom prst="rect">
            <a:avLst/>
          </a:prstGeom>
          <a:solidFill>
            <a:srgbClr val="FF00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3801C69A-171C-0675-DB71-81B29C0B33ED}"/>
              </a:ext>
            </a:extLst>
          </p:cNvPr>
          <p:cNvSpPr/>
          <p:nvPr/>
        </p:nvSpPr>
        <p:spPr>
          <a:xfrm>
            <a:off x="1175184" y="1428255"/>
            <a:ext cx="2146130" cy="282183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>
            <a:extLst>
              <a:ext uri="{FF2B5EF4-FFF2-40B4-BE49-F238E27FC236}">
                <a16:creationId xmlns:a16="http://schemas.microsoft.com/office/drawing/2014/main" id="{6D5D4ED6-BEC4-1ECF-D4C0-5483CAAF9D1E}"/>
              </a:ext>
            </a:extLst>
          </p:cNvPr>
          <p:cNvSpPr/>
          <p:nvPr/>
        </p:nvSpPr>
        <p:spPr>
          <a:xfrm>
            <a:off x="2979287" y="1706252"/>
            <a:ext cx="1964576" cy="568013"/>
          </a:xfrm>
          <a:prstGeom prst="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>
            <a:extLst>
              <a:ext uri="{FF2B5EF4-FFF2-40B4-BE49-F238E27FC236}">
                <a16:creationId xmlns:a16="http://schemas.microsoft.com/office/drawing/2014/main" id="{3C48D346-B8EE-4183-99B0-8024AB30373C}"/>
              </a:ext>
            </a:extLst>
          </p:cNvPr>
          <p:cNvSpPr/>
          <p:nvPr/>
        </p:nvSpPr>
        <p:spPr>
          <a:xfrm>
            <a:off x="2032420" y="1424684"/>
            <a:ext cx="515672" cy="277997"/>
          </a:xfrm>
          <a:prstGeom prst="rect">
            <a:avLst/>
          </a:prstGeom>
          <a:solidFill>
            <a:srgbClr val="FF40FF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7A5821EA-E5CD-0F41-495C-22B937A56BFD}"/>
              </a:ext>
            </a:extLst>
          </p:cNvPr>
          <p:cNvSpPr/>
          <p:nvPr/>
        </p:nvSpPr>
        <p:spPr>
          <a:xfrm>
            <a:off x="3542272" y="1987726"/>
            <a:ext cx="1409982" cy="283529"/>
          </a:xfrm>
          <a:prstGeom prst="rect">
            <a:avLst/>
          </a:prstGeom>
          <a:solidFill>
            <a:srgbClr val="00B05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7F8E47FD-70C3-6632-7F8A-8701DAF42DA9}"/>
              </a:ext>
            </a:extLst>
          </p:cNvPr>
          <p:cNvSpPr/>
          <p:nvPr/>
        </p:nvSpPr>
        <p:spPr>
          <a:xfrm>
            <a:off x="1174345" y="1988929"/>
            <a:ext cx="1804942" cy="283529"/>
          </a:xfrm>
          <a:prstGeom prst="rect">
            <a:avLst/>
          </a:prstGeom>
          <a:solidFill>
            <a:srgbClr val="7030A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Rectangle 41">
            <a:extLst>
              <a:ext uri="{FF2B5EF4-FFF2-40B4-BE49-F238E27FC236}">
                <a16:creationId xmlns:a16="http://schemas.microsoft.com/office/drawing/2014/main" id="{87028A7B-D551-74D1-3D05-D18B50500B2A}"/>
              </a:ext>
            </a:extLst>
          </p:cNvPr>
          <p:cNvSpPr/>
          <p:nvPr/>
        </p:nvSpPr>
        <p:spPr>
          <a:xfrm>
            <a:off x="1175184" y="1706252"/>
            <a:ext cx="2573033" cy="287971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FCBEA312-8028-9EC0-1E9D-4C9348582048}"/>
              </a:ext>
            </a:extLst>
          </p:cNvPr>
          <p:cNvSpPr/>
          <p:nvPr/>
        </p:nvSpPr>
        <p:spPr>
          <a:xfrm>
            <a:off x="2813116" y="1424685"/>
            <a:ext cx="592211" cy="2779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31992909-E083-BACB-BCC0-C3DE721B6A08}"/>
              </a:ext>
            </a:extLst>
          </p:cNvPr>
          <p:cNvSpPr txBox="1"/>
          <p:nvPr/>
        </p:nvSpPr>
        <p:spPr>
          <a:xfrm>
            <a:off x="2778686" y="1340813"/>
            <a:ext cx="620683" cy="4308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100"/>
              <a:t>commit</a:t>
            </a:r>
          </a:p>
          <a:p>
            <a:pPr algn="ctr"/>
            <a:r>
              <a:rPr lang="en-US" sz="1100"/>
              <a:t>rules</a:t>
            </a:r>
          </a:p>
        </p:txBody>
      </p:sp>
      <p:sp>
        <p:nvSpPr>
          <p:cNvPr id="49" name="Right Brace 48">
            <a:extLst>
              <a:ext uri="{FF2B5EF4-FFF2-40B4-BE49-F238E27FC236}">
                <a16:creationId xmlns:a16="http://schemas.microsoft.com/office/drawing/2014/main" id="{35AF6623-E662-F639-20AC-E5E54AB3E02B}"/>
              </a:ext>
            </a:extLst>
          </p:cNvPr>
          <p:cNvSpPr/>
          <p:nvPr/>
        </p:nvSpPr>
        <p:spPr>
          <a:xfrm>
            <a:off x="5203101" y="1417069"/>
            <a:ext cx="205946" cy="857196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ight Brace 49">
            <a:extLst>
              <a:ext uri="{FF2B5EF4-FFF2-40B4-BE49-F238E27FC236}">
                <a16:creationId xmlns:a16="http://schemas.microsoft.com/office/drawing/2014/main" id="{23E4F94B-34EA-A21B-1BE2-4A2A51504F05}"/>
              </a:ext>
            </a:extLst>
          </p:cNvPr>
          <p:cNvSpPr/>
          <p:nvPr/>
        </p:nvSpPr>
        <p:spPr>
          <a:xfrm flipH="1">
            <a:off x="6318408" y="1428338"/>
            <a:ext cx="205945" cy="842917"/>
          </a:xfrm>
          <a:prstGeom prst="rightBrace">
            <a:avLst/>
          </a:prstGeom>
          <a:ln w="285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1" name="TextBox 50">
            <a:extLst>
              <a:ext uri="{FF2B5EF4-FFF2-40B4-BE49-F238E27FC236}">
                <a16:creationId xmlns:a16="http://schemas.microsoft.com/office/drawing/2014/main" id="{7C151637-E6C7-FC7F-C04A-70F2616FAF10}"/>
              </a:ext>
            </a:extLst>
          </p:cNvPr>
          <p:cNvSpPr txBox="1"/>
          <p:nvPr/>
        </p:nvSpPr>
        <p:spPr>
          <a:xfrm>
            <a:off x="5531191" y="1539811"/>
            <a:ext cx="68480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/>
              <a:t>same</a:t>
            </a:r>
          </a:p>
          <a:p>
            <a:pPr algn="ctr"/>
            <a:r>
              <a:rPr lang="en-US"/>
              <a:t>size</a:t>
            </a:r>
          </a:p>
        </p:txBody>
      </p:sp>
      <p:sp>
        <p:nvSpPr>
          <p:cNvPr id="54" name="TextBox 53">
            <a:extLst>
              <a:ext uri="{FF2B5EF4-FFF2-40B4-BE49-F238E27FC236}">
                <a16:creationId xmlns:a16="http://schemas.microsoft.com/office/drawing/2014/main" id="{86C8A9F1-7D36-3A82-19F6-6FA20449872F}"/>
              </a:ext>
            </a:extLst>
          </p:cNvPr>
          <p:cNvSpPr txBox="1"/>
          <p:nvPr/>
        </p:nvSpPr>
        <p:spPr>
          <a:xfrm>
            <a:off x="788505" y="5829397"/>
            <a:ext cx="506561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dilutes attention across everything (</a:t>
            </a:r>
            <a:r>
              <a:rPr lang="en-US" b="1"/>
              <a:t>shallow</a:t>
            </a:r>
            <a:r>
              <a:rPr lang="en-US"/>
              <a:t> focus)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99941E2B-1E18-AE90-3A61-F56B95CA7D18}"/>
              </a:ext>
            </a:extLst>
          </p:cNvPr>
          <p:cNvSpPr txBox="1"/>
          <p:nvPr/>
        </p:nvSpPr>
        <p:spPr>
          <a:xfrm>
            <a:off x="1485502" y="6165946"/>
            <a:ext cx="291259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or fixates on the </a:t>
            </a:r>
            <a:r>
              <a:rPr lang="en-US" b="1"/>
              <a:t>wrong</a:t>
            </a:r>
            <a:r>
              <a:rPr lang="en-US"/>
              <a:t> </a:t>
            </a:r>
            <a:r>
              <a:rPr lang="en-US" b="1"/>
              <a:t>parts</a:t>
            </a:r>
          </a:p>
        </p:txBody>
      </p:sp>
    </p:spTree>
    <p:extLst>
      <p:ext uri="{BB962C8B-B14F-4D97-AF65-F5344CB8AC3E}">
        <p14:creationId xmlns:p14="http://schemas.microsoft.com/office/powerpoint/2010/main" val="1504670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28" grpId="0"/>
      <p:bldP spid="49" grpId="0" animBg="1"/>
      <p:bldP spid="50" grpId="0" animBg="1"/>
      <p:bldP spid="51" grpId="0"/>
      <p:bldP spid="54" grpId="0"/>
      <p:bldP spid="5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DBB090-71B9-0CDD-DDA4-02C22A093E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>
            <a:extLst>
              <a:ext uri="{FF2B5EF4-FFF2-40B4-BE49-F238E27FC236}">
                <a16:creationId xmlns:a16="http://schemas.microsoft.com/office/drawing/2014/main" id="{EF212040-B9C0-99E4-2D3A-6DD63AC87A9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40775" y="1391581"/>
            <a:ext cx="4211003" cy="421100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038B98FE-0D06-E3BC-26BC-89A754AA7FAE}"/>
              </a:ext>
            </a:extLst>
          </p:cNvPr>
          <p:cNvSpPr txBox="1"/>
          <p:nvPr/>
        </p:nvSpPr>
        <p:spPr>
          <a:xfrm>
            <a:off x="5016217" y="932967"/>
            <a:ext cx="10797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Specialist</a:t>
            </a: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48064551-F54B-360D-230E-58DEB9A03DA1}"/>
              </a:ext>
            </a:extLst>
          </p:cNvPr>
          <p:cNvSpPr/>
          <p:nvPr/>
        </p:nvSpPr>
        <p:spPr>
          <a:xfrm>
            <a:off x="3675419" y="1614155"/>
            <a:ext cx="592211" cy="277997"/>
          </a:xfrm>
          <a:prstGeom prst="rect">
            <a:avLst/>
          </a:prstGeom>
          <a:solidFill>
            <a:srgbClr val="FFFF00"/>
          </a:solidFill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highlight>
                <a:srgbClr val="FFFF00"/>
              </a:highlight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610296-A731-4C94-8B3D-03B46E0892A8}"/>
              </a:ext>
            </a:extLst>
          </p:cNvPr>
          <p:cNvSpPr txBox="1"/>
          <p:nvPr/>
        </p:nvSpPr>
        <p:spPr>
          <a:xfrm>
            <a:off x="3646947" y="1537709"/>
            <a:ext cx="620683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/>
              <a:t>commit</a:t>
            </a:r>
          </a:p>
          <a:p>
            <a:pPr algn="ctr"/>
            <a:r>
              <a:rPr lang="en-US" sz="1100"/>
              <a:t>rules</a:t>
            </a:r>
          </a:p>
        </p:txBody>
      </p: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5D57DE04-0B96-6F36-4A49-13A814EBBD7C}"/>
              </a:ext>
            </a:extLst>
          </p:cNvPr>
          <p:cNvSpPr/>
          <p:nvPr/>
        </p:nvSpPr>
        <p:spPr>
          <a:xfrm>
            <a:off x="3029575" y="1588131"/>
            <a:ext cx="322864" cy="3864007"/>
          </a:xfrm>
          <a:prstGeom prst="roundRect">
            <a:avLst>
              <a:gd name="adj" fmla="val 5182"/>
            </a:avLst>
          </a:prstGeom>
          <a:gradFill flip="none" rotWithShape="1">
            <a:gsLst>
              <a:gs pos="66000">
                <a:srgbClr val="FFFF00"/>
              </a:gs>
              <a:gs pos="0">
                <a:srgbClr val="FF0000"/>
              </a:gs>
              <a:gs pos="0">
                <a:srgbClr val="00B050"/>
              </a:gs>
              <a:gs pos="28000">
                <a:srgbClr val="FFFF00"/>
              </a:gs>
              <a:gs pos="88000">
                <a:srgbClr val="FF0000"/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What kind">
            <a:extLst>
              <a:ext uri="{FF2B5EF4-FFF2-40B4-BE49-F238E27FC236}">
                <a16:creationId xmlns:a16="http://schemas.microsoft.com/office/drawing/2014/main" id="{E898E780-58F0-93E2-8B1A-C8B0B23F4542}"/>
              </a:ext>
            </a:extLst>
          </p:cNvPr>
          <p:cNvSpPr txBox="1"/>
          <p:nvPr/>
        </p:nvSpPr>
        <p:spPr>
          <a:xfrm>
            <a:off x="1334279" y="5748712"/>
            <a:ext cx="940786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600" i="1">
                <a:solidFill>
                  <a:srgbClr val="002060"/>
                </a:solidFill>
              </a:rPr>
              <a:t>narrow scope = </a:t>
            </a:r>
            <a:r>
              <a:rPr lang="en-US" sz="3600" b="1" i="1">
                <a:solidFill>
                  <a:srgbClr val="002060"/>
                </a:solidFill>
              </a:rPr>
              <a:t>way</a:t>
            </a:r>
            <a:r>
              <a:rPr lang="en-US" sz="3600" i="1">
                <a:solidFill>
                  <a:srgbClr val="002060"/>
                </a:solidFill>
              </a:rPr>
              <a:t> better instruction following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AE856996-021F-6178-5AAA-CBFE2B448922}"/>
              </a:ext>
            </a:extLst>
          </p:cNvPr>
          <p:cNvSpPr txBox="1"/>
          <p:nvPr/>
        </p:nvSpPr>
        <p:spPr>
          <a:xfrm>
            <a:off x="9224859" y="2780989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251E373-0884-5833-6044-86E50D33B317}"/>
              </a:ext>
            </a:extLst>
          </p:cNvPr>
          <p:cNvSpPr txBox="1"/>
          <p:nvPr/>
        </p:nvSpPr>
        <p:spPr>
          <a:xfrm>
            <a:off x="8957177" y="3243899"/>
            <a:ext cx="1784964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Focused Agent</a:t>
            </a:r>
          </a:p>
        </p:txBody>
      </p:sp>
      <p:pic>
        <p:nvPicPr>
          <p:cNvPr id="5" name="Picture 4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02D3A083-0753-7EEE-5547-D3B93361FC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 rot="18326937">
            <a:off x="8854890" y="2799022"/>
            <a:ext cx="435801" cy="302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6606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3" grpId="0"/>
      <p:bldP spid="4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71965E9-5592-20C1-310D-466B00B5BE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" name="Picture 16" descr="A diagram of a list of text&#10;&#10;AI-generated content may be incorrect.">
            <a:extLst>
              <a:ext uri="{FF2B5EF4-FFF2-40B4-BE49-F238E27FC236}">
                <a16:creationId xmlns:a16="http://schemas.microsoft.com/office/drawing/2014/main" id="{9C8EFFC2-D9AC-F6BE-9295-FB8E99620A3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50" y="1289050"/>
            <a:ext cx="41021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0783965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CF2E22F-2DDA-8BBD-B10F-DF6065184051}"/>
              </a:ext>
            </a:extLst>
          </p:cNvPr>
          <p:cNvSpPr txBox="1"/>
          <p:nvPr/>
        </p:nvSpPr>
        <p:spPr>
          <a:xfrm>
            <a:off x="609598" y="474345"/>
            <a:ext cx="6642539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/>
              <a:t>A unit test should: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Test one thing at a time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Be small and focused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Run fast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Be deterministic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Not depend on external systems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Clearly express its intent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Fail for only one reason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Use meaningful names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Avoid unnecessary setup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Isolate the unit under test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Assert observable behavior, not implementation details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Be easy to read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Be easy to maintain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Not rely on execution order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Clean up after itself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Provide clear failure messages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Cover edge cases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Document expected behavior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Make refactoring safer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Increase confidence, not complexity</a:t>
            </a:r>
          </a:p>
        </p:txBody>
      </p:sp>
    </p:spTree>
    <p:extLst>
      <p:ext uri="{BB962C8B-B14F-4D97-AF65-F5344CB8AC3E}">
        <p14:creationId xmlns:p14="http://schemas.microsoft.com/office/powerpoint/2010/main" val="548984768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>
          <a:extLst>
            <a:ext uri="{FF2B5EF4-FFF2-40B4-BE49-F238E27FC236}">
              <a16:creationId xmlns:a16="http://schemas.microsoft.com/office/drawing/2014/main" id="{714636C5-F25F-C817-053B-846946FA27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7A66E6D1-D6CB-0142-9501-8D09A251A7C1}"/>
              </a:ext>
            </a:extLst>
          </p:cNvPr>
          <p:cNvSpPr txBox="1"/>
          <p:nvPr/>
        </p:nvSpPr>
        <p:spPr>
          <a:xfrm>
            <a:off x="614856" y="474345"/>
            <a:ext cx="10920248" cy="59093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/>
              <a:t>When doing a programming project: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Start with a clear purpose: write down the problem you're solving and who it's for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Involve the right people early, especially those who will use or maintain the system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Break work into small, testable increments that can be completed in days, not months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Keep the main branch always releasable through continuous integration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Automate builds, tests, and linting so quality checks are not optional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Write code that optimizes for readability over cleverness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Document decisions (why), not just APIs (what)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Review code collaboratively to spread knowledge and reduce blind spots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Prefer simple designs first; only add complexity when clearly justified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Track work visibly so everyone can see priorities and progress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Protect psychological safety so team members can admit mistakes early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Refactor continuously instead of postponing cleanup to a "later" phase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Define clear acceptance criteria before starting implementation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Version everything that matters: code, configuration, infrastructure, and docs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Monitor production systems and treat observability as a first-class feature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Make onboarding easy by providing setup scripts and clear contributor guides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Align technical decisions with long-term maintainability, not short-term speed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Hold regular retrospectives to improve process, not just output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Test failure scenarios deliberately, not only the happy path</a:t>
            </a:r>
          </a:p>
          <a:p>
            <a:pPr marL="342900" indent="-342900">
              <a:buFont typeface="+mj-lt"/>
              <a:buAutoNum type="arabicPeriod"/>
            </a:pPr>
            <a:r>
              <a:rPr lang="en-US"/>
              <a:t>Leave the codebase better than you found it, even in small ways</a:t>
            </a:r>
          </a:p>
        </p:txBody>
      </p:sp>
    </p:spTree>
    <p:extLst>
      <p:ext uri="{BB962C8B-B14F-4D97-AF65-F5344CB8AC3E}">
        <p14:creationId xmlns:p14="http://schemas.microsoft.com/office/powerpoint/2010/main" val="2369808003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1D30AAB-109D-C6AE-CC17-CEB428AB90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 descr="A white text on a white background&#10;&#10;AI-generated content may be incorrect.">
            <a:extLst>
              <a:ext uri="{FF2B5EF4-FFF2-40B4-BE49-F238E27FC236}">
                <a16:creationId xmlns:a16="http://schemas.microsoft.com/office/drawing/2014/main" id="{12444E07-3FCE-888C-4D34-5AD408599B0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4950" y="1282700"/>
            <a:ext cx="4203700" cy="4292600"/>
          </a:xfrm>
          <a:prstGeom prst="rect">
            <a:avLst/>
          </a:prstGeom>
        </p:spPr>
      </p:pic>
      <p:pic>
        <p:nvPicPr>
          <p:cNvPr id="12" name="Picture 11" descr="A screen shot of a text&#10;&#10;AI-generated content may be incorrect.">
            <a:extLst>
              <a:ext uri="{FF2B5EF4-FFF2-40B4-BE49-F238E27FC236}">
                <a16:creationId xmlns:a16="http://schemas.microsoft.com/office/drawing/2014/main" id="{E635C7BD-6BF7-5030-5F51-D9F2E9CB43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76480" y="1246790"/>
            <a:ext cx="4229100" cy="4343400"/>
          </a:xfrm>
          <a:prstGeom prst="rect">
            <a:avLst/>
          </a:prstGeom>
        </p:spPr>
      </p:pic>
      <p:pic>
        <p:nvPicPr>
          <p:cNvPr id="8" name="Picture 7" descr="A screen shot of a diagram&#10;&#10;AI-generated content may be incorrect.">
            <a:extLst>
              <a:ext uri="{FF2B5EF4-FFF2-40B4-BE49-F238E27FC236}">
                <a16:creationId xmlns:a16="http://schemas.microsoft.com/office/drawing/2014/main" id="{1FABF36A-269F-45B8-EF5D-927C8DF85EB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48015" y="1261680"/>
            <a:ext cx="4229100" cy="4343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298114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FDEBCF5-B62F-6FCF-E11A-678656581E5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45AF6C7F-2C14-76AC-C33A-5694485BDD7A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has focus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1C758B0-55DC-8A4D-5BE7-ACC4CA709C1F}"/>
              </a:ext>
            </a:extLst>
          </p:cNvPr>
          <p:cNvSpPr txBox="1"/>
          <p:nvPr/>
        </p:nvSpPr>
        <p:spPr>
          <a:xfrm>
            <a:off x="977461" y="2136520"/>
            <a:ext cx="10752083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Anything in your context that is not needed for current task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is </a:t>
            </a:r>
            <a:r>
              <a:rPr lang="en-US" sz="2800" b="1">
                <a:solidFill>
                  <a:srgbClr val="700001"/>
                </a:solidFill>
                <a:latin typeface="Ink Free" panose="03080402000500000000" pitchFamily="66" charset="0"/>
              </a:rPr>
              <a:t>actively harmful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E1B794B-2D08-F979-BA0C-459375D18F73}"/>
              </a:ext>
            </a:extLst>
          </p:cNvPr>
          <p:cNvSpPr txBox="1"/>
          <p:nvPr/>
        </p:nvSpPr>
        <p:spPr>
          <a:xfrm>
            <a:off x="977462" y="3505764"/>
            <a:ext cx="10110952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 b="1">
                <a:solidFill>
                  <a:srgbClr val="1B4A00"/>
                </a:solidFill>
                <a:latin typeface="Ink Free" panose="03080402000500000000" pitchFamily="66" charset="0"/>
              </a:rPr>
              <a:t>Small dedicated agents </a:t>
            </a: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follow inststructions much better than </a:t>
            </a:r>
            <a:r>
              <a:rPr lang="en-US" sz="2800" b="1">
                <a:solidFill>
                  <a:srgbClr val="1B4A00"/>
                </a:solidFill>
                <a:latin typeface="Ink Free" panose="03080402000500000000" pitchFamily="66" charset="0"/>
              </a:rPr>
              <a:t>generalist</a:t>
            </a: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 agents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5346AED-25B2-67D6-3EEA-D05D5ADA8707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pic>
        <p:nvPicPr>
          <p:cNvPr id="12" name="Picture 11" descr="A close-up of a black letter&#10;&#10;AI-generated content may be incorrect.">
            <a:extLst>
              <a:ext uri="{FF2B5EF4-FFF2-40B4-BE49-F238E27FC236}">
                <a16:creationId xmlns:a16="http://schemas.microsoft.com/office/drawing/2014/main" id="{BFBB3B88-18F8-1CEA-CE60-6D4E9F911B1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280" y="165824"/>
            <a:ext cx="1252264" cy="4492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3953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18F84DD-784B-E77F-98E9-2C9737C6383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D86D84-40E0-FF89-7531-2EE54993AD33}"/>
              </a:ext>
            </a:extLst>
          </p:cNvPr>
          <p:cNvSpPr txBox="1"/>
          <p:nvPr/>
        </p:nvSpPr>
        <p:spPr>
          <a:xfrm>
            <a:off x="4416694" y="3044279"/>
            <a:ext cx="2127505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highlight>
                  <a:srgbClr val="FFFF00"/>
                </a:highlight>
                <a:latin typeface="Ink Free" panose="03080402000500000000" pitchFamily="66" charset="0"/>
              </a:rPr>
              <a:t>3. </a:t>
            </a:r>
            <a:r>
              <a:rPr lang="en-US" sz="4400">
                <a:latin typeface="Ink Free" panose="03080402000500000000" pitchFamily="66" charset="0"/>
              </a:rPr>
              <a:t>Noise</a:t>
            </a:r>
            <a:endParaRPr lang="en-US" sz="4400" dirty="0">
              <a:latin typeface="Ink Free" panose="03080402000500000000" pitchFamily="66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6EC1BE3-7F25-F8DB-E66A-EA8415883CD7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3CE6EE70-0ADB-5E3D-F397-0FBFD3A92DD4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20838710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D7D901-B574-A4C5-0F1E-7382B4A5DD5E}"/>
              </a:ext>
            </a:extLst>
          </p:cNvPr>
          <p:cNvSpPr txBox="1"/>
          <p:nvPr/>
        </p:nvSpPr>
        <p:spPr>
          <a:xfrm>
            <a:off x="114811" y="222282"/>
            <a:ext cx="469705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&gt; What is cargo.toml and how is it used in rust?</a:t>
            </a: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17009A08-39A9-3D76-D848-2CE97AB9A912}"/>
              </a:ext>
            </a:extLst>
          </p:cNvPr>
          <p:cNvSpPr txBox="1"/>
          <p:nvPr/>
        </p:nvSpPr>
        <p:spPr>
          <a:xfrm>
            <a:off x="219879" y="727266"/>
            <a:ext cx="4456078" cy="60939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/>
              <a:t>Cargo.toml is the manifest file for Rust projects, similar to</a:t>
            </a:r>
            <a:br>
              <a:rPr lang="en-US" sz="1000"/>
            </a:br>
            <a:r>
              <a:rPr lang="en-US" sz="1000"/>
              <a:t>package.json in Node.js or pom.xml in Maven. It's a configuration file</a:t>
            </a:r>
            <a:br>
              <a:rPr lang="en-US" sz="1000"/>
            </a:br>
            <a:r>
              <a:rPr lang="en-US" sz="1000"/>
              <a:t>written in TOML (Tom's Obvious, Minimal Language) format that defines</a:t>
            </a:r>
            <a:br>
              <a:rPr lang="en-US" sz="1000"/>
            </a:br>
            <a:r>
              <a:rPr lang="en-US" sz="1000"/>
              <a:t>your project's metadata, dependencies, and build settings.</a:t>
            </a:r>
            <a:br>
              <a:rPr lang="en-US" sz="1000"/>
            </a:br>
            <a:br>
              <a:rPr lang="en-US" sz="1000"/>
            </a:br>
            <a:r>
              <a:rPr lang="en-US" sz="1000"/>
              <a:t>Key sections in Cargo.toml:</a:t>
            </a:r>
            <a:br>
              <a:rPr lang="en-US" sz="1000"/>
            </a:br>
            <a:br>
              <a:rPr lang="en-US" sz="1000"/>
            </a:br>
            <a:r>
              <a:rPr lang="en-US" sz="1000"/>
              <a:t>[package] - Basic project information:</a:t>
            </a:r>
            <a:br>
              <a:rPr lang="en-US" sz="1000"/>
            </a:br>
            <a:r>
              <a:rPr lang="en-US" sz="1000"/>
              <a:t>- name - Your project's name</a:t>
            </a:r>
            <a:br>
              <a:rPr lang="en-US" sz="1000"/>
            </a:br>
            <a:r>
              <a:rPr lang="en-US" sz="1000"/>
              <a:t>- version - Current version (follows seamantic versioning)</a:t>
            </a:r>
            <a:br>
              <a:rPr lang="en-US" sz="1000"/>
            </a:br>
            <a:r>
              <a:rPr lang="en-US" sz="1000"/>
              <a:t>- edition - Rust edition (2015, 2018, 2021)</a:t>
            </a:r>
            <a:br>
              <a:rPr lang="en-US" sz="1000"/>
            </a:br>
            <a:r>
              <a:rPr lang="en-US" sz="1000"/>
              <a:t>- authors - List of authors</a:t>
            </a:r>
            <a:br>
              <a:rPr lang="en-US" sz="1000"/>
            </a:br>
            <a:r>
              <a:rPr lang="en-US" sz="1000"/>
              <a:t>- description - Brief project description</a:t>
            </a:r>
            <a:br>
              <a:rPr lang="en-US" sz="1000"/>
            </a:br>
            <a:br>
              <a:rPr lang="en-US" sz="1000"/>
            </a:br>
            <a:r>
              <a:rPr lang="en-US" sz="1000"/>
              <a:t>[dependencies] - External libraries (called "crates"):</a:t>
            </a:r>
            <a:br>
              <a:rPr lang="en-US" sz="1000"/>
            </a:br>
            <a:r>
              <a:rPr lang="en-US" sz="1000"/>
              <a:t>- Lists all third-party crates your project needs</a:t>
            </a:r>
            <a:br>
              <a:rPr lang="en-US" sz="1000"/>
            </a:br>
            <a:r>
              <a:rPr lang="en-US" sz="1000"/>
              <a:t>- Can specify versions, git repos, or local paths</a:t>
            </a:r>
            <a:br>
              <a:rPr lang="en-US" sz="1000"/>
            </a:br>
            <a:r>
              <a:rPr lang="en-US" sz="1000"/>
              <a:t>- Example: serde = "1.0"</a:t>
            </a:r>
            <a:br>
              <a:rPr lang="en-US" sz="1000"/>
            </a:br>
            <a:br>
              <a:rPr lang="en-US" sz="1000"/>
            </a:br>
            <a:r>
              <a:rPr lang="en-US" sz="1000"/>
              <a:t>[dev-dependencies] - Dependencies only for development:</a:t>
            </a:r>
            <a:br>
              <a:rPr lang="en-US" sz="1000"/>
            </a:br>
            <a:r>
              <a:rPr lang="en-US" sz="1000"/>
              <a:t>- Used for testing, benchmarking, examples</a:t>
            </a:r>
            <a:br>
              <a:rPr lang="en-US" sz="1000"/>
            </a:br>
            <a:r>
              <a:rPr lang="en-US" sz="1000"/>
              <a:t>- Not included in final builds</a:t>
            </a:r>
            <a:br>
              <a:rPr lang="en-US" sz="1000"/>
            </a:br>
            <a:br>
              <a:rPr lang="en-US" sz="1000"/>
            </a:br>
            <a:r>
              <a:rPr lang="en-US" sz="1000"/>
              <a:t>[build-dependencies] - Dependencies for build scripts</a:t>
            </a:r>
            <a:br>
              <a:rPr lang="en-US" sz="1000"/>
            </a:br>
            <a:br>
              <a:rPr lang="en-US" sz="1000"/>
            </a:br>
            <a:r>
              <a:rPr lang="en-US" sz="1000"/>
              <a:t>[[bin]] or [[lib]] - Define binary or library targets</a:t>
            </a:r>
            <a:br>
              <a:rPr lang="en-US" sz="1000"/>
            </a:br>
            <a:br>
              <a:rPr lang="en-US" sz="1000"/>
            </a:br>
            <a:r>
              <a:rPr lang="en-US" sz="1000"/>
              <a:t>How Cargo uses it:</a:t>
            </a:r>
            <a:br>
              <a:rPr lang="en-US" sz="1000"/>
            </a:br>
            <a:br>
              <a:rPr lang="en-US" sz="1000"/>
            </a:br>
            <a:r>
              <a:rPr lang="en-US" sz="1000"/>
              <a:t>1. Dependency Resolution: Cargo reads dependencies and downloads them</a:t>
            </a:r>
            <a:br>
              <a:rPr lang="en-US" sz="1000"/>
            </a:br>
            <a:r>
              <a:rPr lang="en-US" sz="1000"/>
              <a:t>from crates.io</a:t>
            </a:r>
            <a:br>
              <a:rPr lang="en-US" sz="1000"/>
            </a:br>
            <a:r>
              <a:rPr lang="en-US" sz="1000"/>
              <a:t>2. Building: Uses settings to compile your code with correct flags</a:t>
            </a:r>
            <a:br>
              <a:rPr lang="en-US" sz="1000"/>
            </a:br>
            <a:r>
              <a:rPr lang="en-US" sz="1000"/>
              <a:t>3. Version Management: Ensures compatible versions across dependencies</a:t>
            </a:r>
            <a:br>
              <a:rPr lang="en-US" sz="1000"/>
            </a:br>
            <a:r>
              <a:rPr lang="en-US" sz="1000"/>
              <a:t>4. Project Structure: Defines where to find source files</a:t>
            </a:r>
            <a:br>
              <a:rPr lang="en-US" sz="1000"/>
            </a:br>
            <a:r>
              <a:rPr lang="en-US" sz="1000"/>
              <a:t>5. Publishing: Contains metadata needed to publish to crates.io</a:t>
            </a:r>
            <a:br>
              <a:rPr lang="en-US" sz="1000"/>
            </a:br>
            <a:br>
              <a:rPr lang="en-US" sz="1000"/>
            </a:br>
            <a:r>
              <a:rPr lang="en-US" sz="1000"/>
              <a:t>Without Cargo.toml, you can't use cargo commands like cargo build or</a:t>
            </a:r>
            <a:br>
              <a:rPr lang="en-US" sz="1000"/>
            </a:br>
            <a:r>
              <a:rPr lang="en-US" sz="1000"/>
              <a:t>cargo run - the project won't be recognized as a Cargo project.</a:t>
            </a:r>
            <a:br>
              <a:rPr lang="en-US" sz="1000"/>
            </a:br>
            <a:endParaRPr lang="en-US" sz="100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8C9574D-2F72-B7E2-CE63-38605CF41BFE}"/>
              </a:ext>
            </a:extLst>
          </p:cNvPr>
          <p:cNvSpPr txBox="1"/>
          <p:nvPr/>
        </p:nvSpPr>
        <p:spPr>
          <a:xfrm>
            <a:off x="6718490" y="727266"/>
            <a:ext cx="4639925" cy="193899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/>
              <a:t>Cargo.toml is Rust's project configuration file (like package.json for</a:t>
            </a:r>
            <a:br>
              <a:rPr lang="en-US" sz="1200"/>
            </a:br>
            <a:r>
              <a:rPr lang="en-US" sz="1200"/>
              <a:t>Node.js). It defines:</a:t>
            </a:r>
            <a:br>
              <a:rPr lang="en-US" sz="1200"/>
            </a:br>
            <a:br>
              <a:rPr lang="en-US" sz="1200"/>
            </a:br>
            <a:r>
              <a:rPr lang="en-US" sz="1200"/>
              <a:t>- Project metadata: name, version, authors</a:t>
            </a:r>
            <a:br>
              <a:rPr lang="en-US" sz="1200"/>
            </a:br>
            <a:r>
              <a:rPr lang="en-US" sz="1200"/>
              <a:t>- Dependencies: external libraries your code needs</a:t>
            </a:r>
            <a:br>
              <a:rPr lang="en-US" sz="1200"/>
            </a:br>
            <a:r>
              <a:rPr lang="en-US" sz="1200"/>
              <a:t>- Build settings: how to compile your project</a:t>
            </a:r>
            <a:br>
              <a:rPr lang="en-US" sz="1200"/>
            </a:br>
            <a:br>
              <a:rPr lang="en-US" sz="1200"/>
            </a:br>
            <a:r>
              <a:rPr lang="en-US" sz="1200"/>
              <a:t>Without it, you can't use cargo commands (cargo build, cargo run, etc.).</a:t>
            </a:r>
            <a:br>
              <a:rPr lang="en-US" sz="1200"/>
            </a:br>
            <a:r>
              <a:rPr lang="en-US" sz="1200"/>
              <a:t>It tells Cargo what to build and what dependencies to download from</a:t>
            </a:r>
            <a:br>
              <a:rPr lang="en-US" sz="1200"/>
            </a:br>
            <a:r>
              <a:rPr lang="en-US" sz="1200"/>
              <a:t>crates.io (Rust's package registry).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95D9A2C-EE35-B82F-CB6C-2F30CD3FADD3}"/>
              </a:ext>
            </a:extLst>
          </p:cNvPr>
          <p:cNvSpPr txBox="1"/>
          <p:nvPr/>
        </p:nvSpPr>
        <p:spPr>
          <a:xfrm>
            <a:off x="7620435" y="2943257"/>
            <a:ext cx="283603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level of </a:t>
            </a:r>
            <a:r>
              <a:rPr lang="en-US" sz="2400" b="1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detail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 matches</a:t>
            </a:r>
          </a:p>
          <a:p>
            <a:pPr algn="ctr"/>
            <a:r>
              <a:rPr lang="en-US" sz="2400" b="1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level of my curiosity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3226EA0-268A-7826-B621-51B10EF61225}"/>
              </a:ext>
            </a:extLst>
          </p:cNvPr>
          <p:cNvSpPr txBox="1"/>
          <p:nvPr/>
        </p:nvSpPr>
        <p:spPr>
          <a:xfrm>
            <a:off x="1684600" y="1441262"/>
            <a:ext cx="1557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don’t care yet!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0C5CDA-86AE-3F1A-119B-BD7CFF3FF7D9}"/>
              </a:ext>
            </a:extLst>
          </p:cNvPr>
          <p:cNvSpPr txBox="1"/>
          <p:nvPr/>
        </p:nvSpPr>
        <p:spPr>
          <a:xfrm>
            <a:off x="2463339" y="2614556"/>
            <a:ext cx="1557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don’t care yet!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3D59528-9F65-9B5B-FB49-87B1BA806639}"/>
              </a:ext>
            </a:extLst>
          </p:cNvPr>
          <p:cNvSpPr txBox="1"/>
          <p:nvPr/>
        </p:nvSpPr>
        <p:spPr>
          <a:xfrm>
            <a:off x="2804610" y="3404922"/>
            <a:ext cx="155747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don’t care yet!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8002B2C-B50F-4571-3373-96EED31094DF}"/>
              </a:ext>
            </a:extLst>
          </p:cNvPr>
          <p:cNvSpPr txBox="1"/>
          <p:nvPr/>
        </p:nvSpPr>
        <p:spPr>
          <a:xfrm>
            <a:off x="6577296" y="219435"/>
            <a:ext cx="615431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/>
              <a:t>&gt; much more succinct please</a:t>
            </a:r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B0EDEC8E-D554-34A7-3A60-0CBF5A3F406D}"/>
              </a:ext>
            </a:extLst>
          </p:cNvPr>
          <p:cNvSpPr txBox="1"/>
          <p:nvPr/>
        </p:nvSpPr>
        <p:spPr>
          <a:xfrm>
            <a:off x="3720335" y="5761402"/>
            <a:ext cx="23100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really, really don’t care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D61FC7E2-751F-E514-2E96-0517668A21A8}"/>
              </a:ext>
            </a:extLst>
          </p:cNvPr>
          <p:cNvSpPr txBox="1"/>
          <p:nvPr/>
        </p:nvSpPr>
        <p:spPr>
          <a:xfrm rot="18566200">
            <a:off x="44855" y="1829155"/>
            <a:ext cx="4806124" cy="264687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600"/>
              <a:t>noise</a:t>
            </a:r>
          </a:p>
        </p:txBody>
      </p:sp>
    </p:spTree>
    <p:extLst>
      <p:ext uri="{BB962C8B-B14F-4D97-AF65-F5344CB8AC3E}">
        <p14:creationId xmlns:p14="http://schemas.microsoft.com/office/powerpoint/2010/main" val="35378874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4" fill="hold">
                      <p:stCondLst>
                        <p:cond delay="indefinite"/>
                      </p:stCondLst>
                      <p:childTnLst>
                        <p:par>
                          <p:cTn id="45" fill="hold">
                            <p:stCondLst>
                              <p:cond delay="0"/>
                            </p:stCondLst>
                            <p:childTnLst>
                              <p:par>
                                <p:cTn id="4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  <p:bldP spid="5" grpId="0"/>
      <p:bldP spid="6" grpId="0"/>
      <p:bldP spid="7" grpId="0"/>
      <p:bldP spid="8" grpId="0"/>
      <p:bldP spid="10" grpId="0"/>
      <p:bldP spid="11" grpId="0"/>
      <p:bldP spid="12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B34E50D-BC10-3B5E-4520-B971FE43A303}"/>
              </a:ext>
            </a:extLst>
          </p:cNvPr>
          <p:cNvSpPr txBox="1"/>
          <p:nvPr/>
        </p:nvSpPr>
        <p:spPr>
          <a:xfrm>
            <a:off x="3637430" y="3429000"/>
            <a:ext cx="6034024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Zoom out: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“Make it </a:t>
            </a:r>
            <a:r>
              <a:rPr lang="en-US" b="1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shorter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”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”Make it </a:t>
            </a:r>
            <a:r>
              <a:rPr lang="en-US" b="1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more succinct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”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“Describe architecture on the </a:t>
            </a:r>
            <a:r>
              <a:rPr lang="en-US" b="1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high level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”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“Give me a </a:t>
            </a:r>
            <a:r>
              <a:rPr lang="en-US" b="1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TLDR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 of this”</a:t>
            </a:r>
          </a:p>
          <a:p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E3FC151-465E-327E-F749-46CD077DF02C}"/>
              </a:ext>
            </a:extLst>
          </p:cNvPr>
          <p:cNvSpPr txBox="1"/>
          <p:nvPr/>
        </p:nvSpPr>
        <p:spPr>
          <a:xfrm>
            <a:off x="335573" y="3961057"/>
            <a:ext cx="30508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makes the meaning scannable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C8861F6-2B77-6B4C-AEC6-B401AF28E13E}"/>
              </a:ext>
            </a:extLst>
          </p:cNvPr>
          <p:cNvSpPr txBox="1"/>
          <p:nvPr/>
        </p:nvSpPr>
        <p:spPr>
          <a:xfrm>
            <a:off x="456596" y="2459469"/>
            <a:ext cx="23056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deepen</a:t>
            </a:r>
            <a:r>
              <a:rPr lang="en-US">
                <a:latin typeface="Ink Free" panose="03080402000500000000" pitchFamily="66" charset="0"/>
              </a:rPr>
              <a:t> </a:t>
            </a:r>
            <a:r>
              <a:rPr lang="en-US">
                <a:solidFill>
                  <a:schemeClr val="accent5">
                    <a:lumMod val="50000"/>
                  </a:schemeClr>
                </a:solidFill>
                <a:latin typeface="Ink Free" panose="03080402000500000000" pitchFamily="66" charset="0"/>
              </a:rPr>
              <a:t>understanding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2C4E98AD-0819-C32B-08E3-0C4A15313883}"/>
              </a:ext>
            </a:extLst>
          </p:cNvPr>
          <p:cNvSpPr txBox="1"/>
          <p:nvPr/>
        </p:nvSpPr>
        <p:spPr>
          <a:xfrm>
            <a:off x="3637430" y="665629"/>
            <a:ext cx="3533340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/>
              <a:t>You can zoom in and out of text</a:t>
            </a:r>
          </a:p>
          <a:p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F609B53-349F-9148-199C-2251B5837D88}"/>
              </a:ext>
            </a:extLst>
          </p:cNvPr>
          <p:cNvSpPr txBox="1"/>
          <p:nvPr/>
        </p:nvSpPr>
        <p:spPr>
          <a:xfrm>
            <a:off x="3637430" y="1946727"/>
            <a:ext cx="6094826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1"/>
              <a:t>Zoom in: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“Tell me more about...”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“What do you mean by...?”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  <a:ea typeface="Fira Code" pitchFamily="49" charset="0"/>
                <a:cs typeface="Fira Code" pitchFamily="49" charset="0"/>
              </a:rPr>
              <a:t>“How do you write a...?”</a:t>
            </a:r>
          </a:p>
        </p:txBody>
      </p:sp>
    </p:spTree>
    <p:extLst>
      <p:ext uri="{BB962C8B-B14F-4D97-AF65-F5344CB8AC3E}">
        <p14:creationId xmlns:p14="http://schemas.microsoft.com/office/powerpoint/2010/main" val="21546252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4" grpId="0"/>
      <p:bldP spid="5" grpId="0"/>
      <p:bldP spid="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D2E0E069-E8C4-1BD1-5645-9DD224E426B0}"/>
              </a:ext>
            </a:extLst>
          </p:cNvPr>
          <p:cNvSpPr txBox="1"/>
          <p:nvPr/>
        </p:nvSpPr>
        <p:spPr>
          <a:xfrm>
            <a:off x="5619667" y="1215676"/>
            <a:ext cx="827578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Force </a:t>
            </a:r>
            <a:r>
              <a:rPr lang="en-US" b="1">
                <a:solidFill>
                  <a:schemeClr val="accent5">
                    <a:lumMod val="50000"/>
                  </a:schemeClr>
                </a:solidFill>
                <a:latin typeface="Fira Code" pitchFamily="49" charset="0"/>
              </a:rPr>
              <a:t>succinctness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E20E7A0-65A0-0A0E-2855-1B7C98D88D27}"/>
              </a:ext>
            </a:extLst>
          </p:cNvPr>
          <p:cNvSpPr txBox="1"/>
          <p:nvPr/>
        </p:nvSpPr>
        <p:spPr>
          <a:xfrm>
            <a:off x="6857339" y="1617919"/>
            <a:ext cx="402071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in knowledge documents</a:t>
            </a:r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B69794C7-E305-FE00-CBA7-0A4C3378F663}"/>
              </a:ext>
            </a:extLst>
          </p:cNvPr>
          <p:cNvSpPr txBox="1"/>
          <p:nvPr/>
        </p:nvSpPr>
        <p:spPr>
          <a:xfrm>
            <a:off x="6857338" y="1987251"/>
            <a:ext cx="29002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</a:rPr>
              <a:t>in responses to you</a:t>
            </a:r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1C31518-B45E-FABB-58BE-40FCA421DB10}"/>
              </a:ext>
            </a:extLst>
          </p:cNvPr>
          <p:cNvSpPr txBox="1"/>
          <p:nvPr/>
        </p:nvSpPr>
        <p:spPr>
          <a:xfrm>
            <a:off x="5619667" y="2946314"/>
            <a:ext cx="328259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 b="1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Delete</a:t>
            </a:r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 mercilessly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65DC6D-15FD-979F-D64B-FE49F7266A2E}"/>
              </a:ext>
            </a:extLst>
          </p:cNvPr>
          <p:cNvSpPr txBox="1"/>
          <p:nvPr/>
        </p:nvSpPr>
        <p:spPr>
          <a:xfrm>
            <a:off x="6857338" y="3315646"/>
            <a:ext cx="356639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use git as savepoint</a:t>
            </a:r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922ECE78-3360-0D45-4A97-0FAB52C3DF6D}"/>
              </a:ext>
            </a:extLst>
          </p:cNvPr>
          <p:cNvSpPr txBox="1"/>
          <p:nvPr/>
        </p:nvSpPr>
        <p:spPr>
          <a:xfrm>
            <a:off x="5619667" y="4274709"/>
            <a:ext cx="5900220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Temporary throwaway docs are helpful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1BD98F-F8B5-CEEE-E6A7-DDCAA3E1EAC4}"/>
              </a:ext>
            </a:extLst>
          </p:cNvPr>
          <p:cNvSpPr txBox="1"/>
          <p:nvPr/>
        </p:nvSpPr>
        <p:spPr>
          <a:xfrm>
            <a:off x="6857338" y="4666010"/>
            <a:ext cx="3566393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>
                <a:solidFill>
                  <a:schemeClr val="accent5">
                    <a:lumMod val="50000"/>
                  </a:schemeClr>
                </a:solidFill>
                <a:effectLst/>
                <a:latin typeface="Fira Code" pitchFamily="49" charset="0"/>
              </a:rPr>
              <a:t>todo.md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</a:rPr>
              <a:t>user_login_feature.md</a:t>
            </a:r>
          </a:p>
          <a:p>
            <a:r>
              <a:rPr lang="en-US">
                <a:solidFill>
                  <a:schemeClr val="accent5">
                    <a:lumMod val="50000"/>
                  </a:schemeClr>
                </a:solidFill>
                <a:latin typeface="Fira Code" pitchFamily="49" charset="0"/>
              </a:rPr>
              <a:t>scratchpad.md</a:t>
            </a:r>
            <a:endParaRPr lang="en-US">
              <a:solidFill>
                <a:schemeClr val="accent5">
                  <a:lumMod val="50000"/>
                </a:schemeClr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C81F91C-2A57-BE8E-20D5-B4D5CD1B6F2B}"/>
              </a:ext>
            </a:extLst>
          </p:cNvPr>
          <p:cNvSpPr txBox="1"/>
          <p:nvPr/>
        </p:nvSpPr>
        <p:spPr>
          <a:xfrm>
            <a:off x="1827628" y="1747763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CB10B64-F2BA-C79D-B6FC-80493340C123}"/>
              </a:ext>
            </a:extLst>
          </p:cNvPr>
          <p:cNvSpPr txBox="1"/>
          <p:nvPr/>
        </p:nvSpPr>
        <p:spPr>
          <a:xfrm>
            <a:off x="1370653" y="2199314"/>
            <a:ext cx="2163230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Noise Cancellation</a:t>
            </a:r>
          </a:p>
        </p:txBody>
      </p:sp>
      <p:pic>
        <p:nvPicPr>
          <p:cNvPr id="4" name="Picture 3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68A75F80-E231-5F7A-D15A-CD760413D46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18326937">
            <a:off x="1457659" y="1765796"/>
            <a:ext cx="435801" cy="302249"/>
          </a:xfrm>
          <a:prstGeom prst="rect">
            <a:avLst/>
          </a:prstGeom>
        </p:spPr>
      </p:pic>
      <p:pic>
        <p:nvPicPr>
          <p:cNvPr id="6" name="Picture 5" descr="A tree in a pot with numbers&#10;&#10;AI-generated content may be incorrect.">
            <a:extLst>
              <a:ext uri="{FF2B5EF4-FFF2-40B4-BE49-F238E27FC236}">
                <a16:creationId xmlns:a16="http://schemas.microsoft.com/office/drawing/2014/main" id="{7583C1C7-332F-44EF-4AD1-456079E51A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59234" y="3354686"/>
            <a:ext cx="1263528" cy="1513573"/>
          </a:xfrm>
          <a:prstGeom prst="rect">
            <a:avLst/>
          </a:prstGeom>
        </p:spPr>
      </p:pic>
      <p:pic>
        <p:nvPicPr>
          <p:cNvPr id="9" name="Picture 8" descr="A black arrow pointing to the right&#10;&#10;AI-generated content may be incorrect.">
            <a:extLst>
              <a:ext uri="{FF2B5EF4-FFF2-40B4-BE49-F238E27FC236}">
                <a16:creationId xmlns:a16="http://schemas.microsoft.com/office/drawing/2014/main" id="{B3D20C1F-3557-1BEF-73F1-207D8561FC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78710" y="3945438"/>
            <a:ext cx="312593" cy="331117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3A123956-8F4B-A552-ECA5-87DCCACCE11E}"/>
              </a:ext>
            </a:extLst>
          </p:cNvPr>
          <p:cNvSpPr txBox="1"/>
          <p:nvPr/>
        </p:nvSpPr>
        <p:spPr>
          <a:xfrm>
            <a:off x="609051" y="3368895"/>
            <a:ext cx="1931369" cy="15785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7,.§§.88-.?+I?777.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.,..,CMDN?8§IO8?§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.,..,7ODEN§I8Z+OID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.NNDEN7EIZM+?O8+.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.,ZZD?E187DO§OIZ§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.:IOI§+§§I7OI+-.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,+?I7I?§O-+,</a:t>
            </a:r>
          </a:p>
          <a:p>
            <a:r>
              <a:rPr lang="en-US" sz="1200">
                <a:latin typeface="Fira Code" pitchFamily="49" charset="0"/>
                <a:ea typeface="Fira Code" pitchFamily="49" charset="0"/>
                <a:cs typeface="Fira Code" pitchFamily="49" charset="0"/>
              </a:rPr>
              <a:t>.??ZED§ID:..I-.</a:t>
            </a:r>
          </a:p>
        </p:txBody>
      </p:sp>
    </p:spTree>
    <p:extLst>
      <p:ext uri="{BB962C8B-B14F-4D97-AF65-F5344CB8AC3E}">
        <p14:creationId xmlns:p14="http://schemas.microsoft.com/office/powerpoint/2010/main" val="233215133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1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4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4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  <p:bldP spid="11" grpId="0"/>
      <p:bldP spid="12" grpId="0"/>
      <p:bldP spid="14" grpId="0"/>
      <p:bldP spid="15" grpId="0"/>
      <p:bldP spid="2" grpId="0"/>
      <p:bldP spid="3" grpId="0"/>
      <p:bldP spid="10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F4A43B-9197-7C1B-1542-32EC44A2CC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A screen shot of a diagram&#10;&#10;AI-generated content may be incorrect.">
            <a:extLst>
              <a:ext uri="{FF2B5EF4-FFF2-40B4-BE49-F238E27FC236}">
                <a16:creationId xmlns:a16="http://schemas.microsoft.com/office/drawing/2014/main" id="{F136C221-8DF8-7DC2-8ACA-9B6FE7BBC1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48015" y="1261680"/>
            <a:ext cx="4229100" cy="4343400"/>
          </a:xfrm>
          <a:prstGeom prst="rect">
            <a:avLst/>
          </a:prstGeom>
        </p:spPr>
      </p:pic>
      <p:pic>
        <p:nvPicPr>
          <p:cNvPr id="11" name="Picture 10" descr="A screen shot of a diagram&#10;&#10;AI-generated content may be incorrect.">
            <a:extLst>
              <a:ext uri="{FF2B5EF4-FFF2-40B4-BE49-F238E27FC236}">
                <a16:creationId xmlns:a16="http://schemas.microsoft.com/office/drawing/2014/main" id="{15AC8F93-450B-852C-6A05-F2332F347E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63560" y="1250950"/>
            <a:ext cx="4191000" cy="435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6114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BF83344-9127-15BF-050D-A3FCAC34905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BA06BC45-EEE6-1AA6-6C55-C559EABEC1A1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is very noisy by default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111D030-5E4A-103C-3126-458E6FE36BB2}"/>
              </a:ext>
            </a:extLst>
          </p:cNvPr>
          <p:cNvSpPr txBox="1"/>
          <p:nvPr/>
        </p:nvSpPr>
        <p:spPr>
          <a:xfrm>
            <a:off x="1722359" y="3616184"/>
            <a:ext cx="10752083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Makes documents maintainable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DD1E286B-BCD3-6571-4089-D4A8D8D75ADE}"/>
              </a:ext>
            </a:extLst>
          </p:cNvPr>
          <p:cNvSpPr txBox="1"/>
          <p:nvPr/>
        </p:nvSpPr>
        <p:spPr>
          <a:xfrm>
            <a:off x="977462" y="2349880"/>
            <a:ext cx="107520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Cancel noise – ask it to be succinct, short, provide high level view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C745686-2A5E-F1FC-77F2-29028E39D6A9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pic>
        <p:nvPicPr>
          <p:cNvPr id="12" name="Picture 11" descr="A close-up of a black letter&#10;&#10;AI-generated content may be incorrect.">
            <a:extLst>
              <a:ext uri="{FF2B5EF4-FFF2-40B4-BE49-F238E27FC236}">
                <a16:creationId xmlns:a16="http://schemas.microsoft.com/office/drawing/2014/main" id="{A0AF0037-F03C-3164-CD6D-F3B064A483E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77280" y="165824"/>
            <a:ext cx="1252264" cy="44928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75114BA-A8C8-B853-2F94-83AC1E2D33A5}"/>
              </a:ext>
            </a:extLst>
          </p:cNvPr>
          <p:cNvSpPr txBox="1"/>
          <p:nvPr/>
        </p:nvSpPr>
        <p:spPr>
          <a:xfrm>
            <a:off x="1713186" y="297935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Prevents it from overshelming you</a:t>
            </a:r>
          </a:p>
        </p:txBody>
      </p:sp>
    </p:spTree>
    <p:extLst>
      <p:ext uri="{BB962C8B-B14F-4D97-AF65-F5344CB8AC3E}">
        <p14:creationId xmlns:p14="http://schemas.microsoft.com/office/powerpoint/2010/main" val="34397290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6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B644785-EDF9-6D56-5B8D-D75610C500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DD892E2-B3F6-9ABA-58CE-D607B6A4B208}"/>
              </a:ext>
            </a:extLst>
          </p:cNvPr>
          <p:cNvSpPr txBox="1"/>
          <p:nvPr/>
        </p:nvSpPr>
        <p:spPr>
          <a:xfrm>
            <a:off x="3181580" y="3044279"/>
            <a:ext cx="582884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latin typeface="Ink Free" panose="03080402000500000000" pitchFamily="66" charset="0"/>
              </a:rPr>
              <a:t>1. Context Management</a:t>
            </a:r>
            <a:endParaRPr lang="en-US" sz="4400" dirty="0">
              <a:latin typeface="Ink Free" panose="03080402000500000000" pitchFamily="66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E882831-2C06-7E3E-4AA3-4CE0FAF58776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F3D34965-8715-0804-4EB9-4F63DAA90729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0265895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5A80783-953C-4199-BB6F-3C5ED082855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2507ABA-4F20-34CB-D781-D6CFD39E3255}"/>
              </a:ext>
            </a:extLst>
          </p:cNvPr>
          <p:cNvSpPr txBox="1"/>
          <p:nvPr/>
        </p:nvSpPr>
        <p:spPr>
          <a:xfrm>
            <a:off x="4416694" y="3044279"/>
            <a:ext cx="3358612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highlight>
                  <a:srgbClr val="FFFF00"/>
                </a:highlight>
                <a:latin typeface="Ink Free" panose="03080402000500000000" pitchFamily="66" charset="0"/>
              </a:rPr>
              <a:t>5. </a:t>
            </a:r>
            <a:r>
              <a:rPr lang="en-US" sz="4400">
                <a:latin typeface="Ink Free" panose="03080402000500000000" pitchFamily="66" charset="0"/>
              </a:rPr>
              <a:t>Complexity</a:t>
            </a:r>
            <a:endParaRPr lang="en-US" sz="4400" dirty="0">
              <a:latin typeface="Ink Free" panose="03080402000500000000" pitchFamily="66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7C9B97DE-F017-3CA8-6781-04594A9E8449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E1EDF0D-7FDA-E970-84B2-855B3D19B708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0230272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A460D81-7990-9DE6-7EA8-206A0CD71F9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E481A9E2-D27D-8B15-84F1-0266A97BE31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prstGeom prst="rect">
            <a:avLst/>
          </a:pr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A026FF2F-9C72-C978-8702-B3160E3FE39E}"/>
              </a:ext>
            </a:extLst>
          </p:cNvPr>
          <p:cNvSpPr/>
          <p:nvPr/>
        </p:nvSpPr>
        <p:spPr>
          <a:xfrm>
            <a:off x="1236096" y="4100838"/>
            <a:ext cx="2749393" cy="1509827"/>
          </a:xfrm>
          <a:custGeom>
            <a:avLst/>
            <a:gdLst>
              <a:gd name="csX0" fmla="*/ 0 w 2749393"/>
              <a:gd name="csY0" fmla="*/ 94862 h 1509827"/>
              <a:gd name="csX1" fmla="*/ 94862 w 2749393"/>
              <a:gd name="csY1" fmla="*/ 0 h 1509827"/>
              <a:gd name="csX2" fmla="*/ 657989 w 2749393"/>
              <a:gd name="csY2" fmla="*/ 0 h 1509827"/>
              <a:gd name="csX3" fmla="*/ 1221116 w 2749393"/>
              <a:gd name="csY3" fmla="*/ 0 h 1509827"/>
              <a:gd name="csX4" fmla="*/ 1784244 w 2749393"/>
              <a:gd name="csY4" fmla="*/ 0 h 1509827"/>
              <a:gd name="csX5" fmla="*/ 2654531 w 2749393"/>
              <a:gd name="csY5" fmla="*/ 0 h 1509827"/>
              <a:gd name="csX6" fmla="*/ 2749393 w 2749393"/>
              <a:gd name="csY6" fmla="*/ 94862 h 1509827"/>
              <a:gd name="csX7" fmla="*/ 2749393 w 2749393"/>
              <a:gd name="csY7" fmla="*/ 728511 h 1509827"/>
              <a:gd name="csX8" fmla="*/ 2749393 w 2749393"/>
              <a:gd name="csY8" fmla="*/ 1414965 h 1509827"/>
              <a:gd name="csX9" fmla="*/ 2654531 w 2749393"/>
              <a:gd name="csY9" fmla="*/ 1509827 h 1509827"/>
              <a:gd name="csX10" fmla="*/ 2040210 w 2749393"/>
              <a:gd name="csY10" fmla="*/ 1509827 h 1509827"/>
              <a:gd name="csX11" fmla="*/ 1374697 w 2749393"/>
              <a:gd name="csY11" fmla="*/ 1509827 h 1509827"/>
              <a:gd name="csX12" fmla="*/ 734779 w 2749393"/>
              <a:gd name="csY12" fmla="*/ 1509827 h 1509827"/>
              <a:gd name="csX13" fmla="*/ 94862 w 2749393"/>
              <a:gd name="csY13" fmla="*/ 1509827 h 1509827"/>
              <a:gd name="csX14" fmla="*/ 0 w 2749393"/>
              <a:gd name="csY14" fmla="*/ 1414965 h 1509827"/>
              <a:gd name="csX15" fmla="*/ 0 w 2749393"/>
              <a:gd name="csY15" fmla="*/ 781316 h 1509827"/>
              <a:gd name="csX16" fmla="*/ 0 w 2749393"/>
              <a:gd name="csY16" fmla="*/ 94862 h 150982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</a:cxnLst>
            <a:rect l="l" t="t" r="r" b="b"/>
            <a:pathLst>
              <a:path w="2749393" h="1509827" fill="none" extrusionOk="0">
                <a:moveTo>
                  <a:pt x="0" y="94862"/>
                </a:moveTo>
                <a:cubicBezTo>
                  <a:pt x="-1323" y="43308"/>
                  <a:pt x="38962" y="4417"/>
                  <a:pt x="94862" y="0"/>
                </a:cubicBezTo>
                <a:cubicBezTo>
                  <a:pt x="310945" y="11123"/>
                  <a:pt x="434909" y="14840"/>
                  <a:pt x="657989" y="0"/>
                </a:cubicBezTo>
                <a:cubicBezTo>
                  <a:pt x="881069" y="-14840"/>
                  <a:pt x="1057419" y="-9033"/>
                  <a:pt x="1221116" y="0"/>
                </a:cubicBezTo>
                <a:cubicBezTo>
                  <a:pt x="1384813" y="9033"/>
                  <a:pt x="1640374" y="-4375"/>
                  <a:pt x="1784244" y="0"/>
                </a:cubicBezTo>
                <a:cubicBezTo>
                  <a:pt x="1928114" y="4375"/>
                  <a:pt x="2464328" y="-39324"/>
                  <a:pt x="2654531" y="0"/>
                </a:cubicBezTo>
                <a:cubicBezTo>
                  <a:pt x="2707219" y="-10493"/>
                  <a:pt x="2754113" y="43667"/>
                  <a:pt x="2749393" y="94862"/>
                </a:cubicBezTo>
                <a:cubicBezTo>
                  <a:pt x="2746313" y="390755"/>
                  <a:pt x="2733653" y="421562"/>
                  <a:pt x="2749393" y="728511"/>
                </a:cubicBezTo>
                <a:cubicBezTo>
                  <a:pt x="2765133" y="1035460"/>
                  <a:pt x="2732488" y="1105529"/>
                  <a:pt x="2749393" y="1414965"/>
                </a:cubicBezTo>
                <a:cubicBezTo>
                  <a:pt x="2743686" y="1459612"/>
                  <a:pt x="2710222" y="1505482"/>
                  <a:pt x="2654531" y="1509827"/>
                </a:cubicBezTo>
                <a:cubicBezTo>
                  <a:pt x="2432312" y="1529624"/>
                  <a:pt x="2345173" y="1516456"/>
                  <a:pt x="2040210" y="1509827"/>
                </a:cubicBezTo>
                <a:cubicBezTo>
                  <a:pt x="1735247" y="1503198"/>
                  <a:pt x="1590481" y="1488015"/>
                  <a:pt x="1374697" y="1509827"/>
                </a:cubicBezTo>
                <a:cubicBezTo>
                  <a:pt x="1158913" y="1531639"/>
                  <a:pt x="986111" y="1485722"/>
                  <a:pt x="734779" y="1509827"/>
                </a:cubicBezTo>
                <a:cubicBezTo>
                  <a:pt x="483447" y="1533932"/>
                  <a:pt x="357696" y="1504237"/>
                  <a:pt x="94862" y="1509827"/>
                </a:cubicBezTo>
                <a:cubicBezTo>
                  <a:pt x="37195" y="1504793"/>
                  <a:pt x="2424" y="1470253"/>
                  <a:pt x="0" y="1414965"/>
                </a:cubicBezTo>
                <a:cubicBezTo>
                  <a:pt x="13552" y="1139391"/>
                  <a:pt x="22613" y="965670"/>
                  <a:pt x="0" y="781316"/>
                </a:cubicBezTo>
                <a:cubicBezTo>
                  <a:pt x="-22613" y="596962"/>
                  <a:pt x="7916" y="267468"/>
                  <a:pt x="0" y="94862"/>
                </a:cubicBezTo>
                <a:close/>
              </a:path>
              <a:path w="2749393" h="1509827" stroke="0" extrusionOk="0">
                <a:moveTo>
                  <a:pt x="0" y="94862"/>
                </a:moveTo>
                <a:cubicBezTo>
                  <a:pt x="8523" y="36598"/>
                  <a:pt x="41541" y="5753"/>
                  <a:pt x="94862" y="0"/>
                </a:cubicBezTo>
                <a:cubicBezTo>
                  <a:pt x="328909" y="15436"/>
                  <a:pt x="439146" y="-11807"/>
                  <a:pt x="760376" y="0"/>
                </a:cubicBezTo>
                <a:cubicBezTo>
                  <a:pt x="1081606" y="11807"/>
                  <a:pt x="1143845" y="4235"/>
                  <a:pt x="1425890" y="0"/>
                </a:cubicBezTo>
                <a:cubicBezTo>
                  <a:pt x="1707935" y="-4235"/>
                  <a:pt x="2143640" y="23885"/>
                  <a:pt x="2654531" y="0"/>
                </a:cubicBezTo>
                <a:cubicBezTo>
                  <a:pt x="2707294" y="1730"/>
                  <a:pt x="2750908" y="45794"/>
                  <a:pt x="2749393" y="94862"/>
                </a:cubicBezTo>
                <a:cubicBezTo>
                  <a:pt x="2755295" y="309802"/>
                  <a:pt x="2756411" y="613268"/>
                  <a:pt x="2749393" y="754914"/>
                </a:cubicBezTo>
                <a:cubicBezTo>
                  <a:pt x="2742375" y="896560"/>
                  <a:pt x="2741632" y="1091736"/>
                  <a:pt x="2749393" y="1414965"/>
                </a:cubicBezTo>
                <a:cubicBezTo>
                  <a:pt x="2759269" y="1459018"/>
                  <a:pt x="2705876" y="1507500"/>
                  <a:pt x="2654531" y="1509827"/>
                </a:cubicBezTo>
                <a:cubicBezTo>
                  <a:pt x="2394334" y="1500169"/>
                  <a:pt x="2326449" y="1515905"/>
                  <a:pt x="2040210" y="1509827"/>
                </a:cubicBezTo>
                <a:cubicBezTo>
                  <a:pt x="1753971" y="1503749"/>
                  <a:pt x="1723339" y="1496635"/>
                  <a:pt x="1477083" y="1509827"/>
                </a:cubicBezTo>
                <a:cubicBezTo>
                  <a:pt x="1230827" y="1523019"/>
                  <a:pt x="1039623" y="1507554"/>
                  <a:pt x="785973" y="1509827"/>
                </a:cubicBezTo>
                <a:cubicBezTo>
                  <a:pt x="532323" y="1512101"/>
                  <a:pt x="402165" y="1536215"/>
                  <a:pt x="94862" y="1509827"/>
                </a:cubicBezTo>
                <a:cubicBezTo>
                  <a:pt x="31385" y="1504437"/>
                  <a:pt x="-3769" y="1472191"/>
                  <a:pt x="0" y="1414965"/>
                </a:cubicBezTo>
                <a:cubicBezTo>
                  <a:pt x="20861" y="1217524"/>
                  <a:pt x="6703" y="1064680"/>
                  <a:pt x="0" y="728511"/>
                </a:cubicBezTo>
                <a:cubicBezTo>
                  <a:pt x="-6703" y="392342"/>
                  <a:pt x="20015" y="276323"/>
                  <a:pt x="0" y="9486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501EB9D5-E43F-6D1C-10EE-33D6956B52E1}"/>
              </a:ext>
            </a:extLst>
          </p:cNvPr>
          <p:cNvSpPr/>
          <p:nvPr/>
        </p:nvSpPr>
        <p:spPr>
          <a:xfrm>
            <a:off x="1332906" y="2901508"/>
            <a:ext cx="748142" cy="527492"/>
          </a:xfrm>
          <a:custGeom>
            <a:avLst/>
            <a:gdLst>
              <a:gd name="csX0" fmla="*/ 0 w 748142"/>
              <a:gd name="csY0" fmla="*/ 0 h 527492"/>
              <a:gd name="csX1" fmla="*/ 381552 w 748142"/>
              <a:gd name="csY1" fmla="*/ 0 h 527492"/>
              <a:gd name="csX2" fmla="*/ 748142 w 748142"/>
              <a:gd name="csY2" fmla="*/ 0 h 527492"/>
              <a:gd name="csX3" fmla="*/ 748142 w 748142"/>
              <a:gd name="csY3" fmla="*/ 527492 h 527492"/>
              <a:gd name="csX4" fmla="*/ 381552 w 748142"/>
              <a:gd name="csY4" fmla="*/ 527492 h 527492"/>
              <a:gd name="csX5" fmla="*/ 0 w 748142"/>
              <a:gd name="csY5" fmla="*/ 527492 h 527492"/>
              <a:gd name="csX6" fmla="*/ 0 w 748142"/>
              <a:gd name="csY6" fmla="*/ 0 h 5274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748142" h="527492" fill="none" extrusionOk="0">
                <a:moveTo>
                  <a:pt x="0" y="0"/>
                </a:moveTo>
                <a:cubicBezTo>
                  <a:pt x="111011" y="10142"/>
                  <a:pt x="208690" y="17831"/>
                  <a:pt x="381552" y="0"/>
                </a:cubicBezTo>
                <a:cubicBezTo>
                  <a:pt x="554414" y="-17831"/>
                  <a:pt x="570953" y="14778"/>
                  <a:pt x="748142" y="0"/>
                </a:cubicBezTo>
                <a:cubicBezTo>
                  <a:pt x="750321" y="181781"/>
                  <a:pt x="743329" y="368986"/>
                  <a:pt x="748142" y="527492"/>
                </a:cubicBezTo>
                <a:cubicBezTo>
                  <a:pt x="570233" y="515110"/>
                  <a:pt x="512620" y="541158"/>
                  <a:pt x="381552" y="527492"/>
                </a:cubicBezTo>
                <a:cubicBezTo>
                  <a:pt x="250484" y="513827"/>
                  <a:pt x="150386" y="534094"/>
                  <a:pt x="0" y="527492"/>
                </a:cubicBezTo>
                <a:cubicBezTo>
                  <a:pt x="-10045" y="382620"/>
                  <a:pt x="5982" y="161416"/>
                  <a:pt x="0" y="0"/>
                </a:cubicBezTo>
                <a:close/>
              </a:path>
              <a:path w="748142" h="527492" stroke="0" extrusionOk="0">
                <a:moveTo>
                  <a:pt x="0" y="0"/>
                </a:moveTo>
                <a:cubicBezTo>
                  <a:pt x="179747" y="-14435"/>
                  <a:pt x="206292" y="-6141"/>
                  <a:pt x="381552" y="0"/>
                </a:cubicBezTo>
                <a:cubicBezTo>
                  <a:pt x="556812" y="6141"/>
                  <a:pt x="567947" y="-17571"/>
                  <a:pt x="748142" y="0"/>
                </a:cubicBezTo>
                <a:cubicBezTo>
                  <a:pt x="736583" y="185716"/>
                  <a:pt x="757990" y="268365"/>
                  <a:pt x="748142" y="527492"/>
                </a:cubicBezTo>
                <a:cubicBezTo>
                  <a:pt x="637709" y="540737"/>
                  <a:pt x="557436" y="536989"/>
                  <a:pt x="374071" y="527492"/>
                </a:cubicBezTo>
                <a:cubicBezTo>
                  <a:pt x="190706" y="517995"/>
                  <a:pt x="116849" y="514493"/>
                  <a:pt x="0" y="527492"/>
                </a:cubicBezTo>
                <a:cubicBezTo>
                  <a:pt x="21049" y="335313"/>
                  <a:pt x="7697" y="234749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F500C1C2-DB5C-561F-CC50-726ED9CC09A8}"/>
              </a:ext>
            </a:extLst>
          </p:cNvPr>
          <p:cNvSpPr/>
          <p:nvPr/>
        </p:nvSpPr>
        <p:spPr>
          <a:xfrm>
            <a:off x="1335974" y="3618100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81C7393E-EF58-10FB-D6DB-105835BFE592}"/>
              </a:ext>
            </a:extLst>
          </p:cNvPr>
          <p:cNvSpPr/>
          <p:nvPr/>
        </p:nvSpPr>
        <p:spPr>
          <a:xfrm>
            <a:off x="2134539" y="3184504"/>
            <a:ext cx="271581" cy="250407"/>
          </a:xfrm>
          <a:custGeom>
            <a:avLst/>
            <a:gdLst>
              <a:gd name="csX0" fmla="*/ 0 w 271581"/>
              <a:gd name="csY0" fmla="*/ 0 h 250407"/>
              <a:gd name="csX1" fmla="*/ 271581 w 271581"/>
              <a:gd name="csY1" fmla="*/ 0 h 250407"/>
              <a:gd name="csX2" fmla="*/ 271581 w 271581"/>
              <a:gd name="csY2" fmla="*/ 250407 h 250407"/>
              <a:gd name="csX3" fmla="*/ 0 w 271581"/>
              <a:gd name="csY3" fmla="*/ 250407 h 250407"/>
              <a:gd name="csX4" fmla="*/ 0 w 271581"/>
              <a:gd name="csY4" fmla="*/ 0 h 2504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71581" h="250407" fill="none" extrusionOk="0">
                <a:moveTo>
                  <a:pt x="0" y="0"/>
                </a:moveTo>
                <a:cubicBezTo>
                  <a:pt x="77946" y="-22764"/>
                  <a:pt x="190406" y="20520"/>
                  <a:pt x="271581" y="0"/>
                </a:cubicBezTo>
                <a:cubicBezTo>
                  <a:pt x="278227" y="120252"/>
                  <a:pt x="242200" y="128877"/>
                  <a:pt x="271581" y="250407"/>
                </a:cubicBezTo>
                <a:cubicBezTo>
                  <a:pt x="137431" y="274653"/>
                  <a:pt x="91155" y="225913"/>
                  <a:pt x="0" y="250407"/>
                </a:cubicBezTo>
                <a:cubicBezTo>
                  <a:pt x="-28628" y="167548"/>
                  <a:pt x="7455" y="88204"/>
                  <a:pt x="0" y="0"/>
                </a:cubicBezTo>
                <a:close/>
              </a:path>
              <a:path w="271581" h="250407" stroke="0" extrusionOk="0">
                <a:moveTo>
                  <a:pt x="0" y="0"/>
                </a:moveTo>
                <a:cubicBezTo>
                  <a:pt x="104411" y="-13432"/>
                  <a:pt x="189043" y="3943"/>
                  <a:pt x="271581" y="0"/>
                </a:cubicBezTo>
                <a:cubicBezTo>
                  <a:pt x="289358" y="84864"/>
                  <a:pt x="265548" y="186189"/>
                  <a:pt x="271581" y="250407"/>
                </a:cubicBezTo>
                <a:cubicBezTo>
                  <a:pt x="200311" y="276570"/>
                  <a:pt x="82420" y="235371"/>
                  <a:pt x="0" y="250407"/>
                </a:cubicBezTo>
                <a:cubicBezTo>
                  <a:pt x="-6489" y="198891"/>
                  <a:pt x="1975" y="102133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2876229770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FBB93491-A34C-225E-37CE-D9C8DC2EBCF3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DA47F898-C050-D094-1392-4201E65B610B}"/>
              </a:ext>
            </a:extLst>
          </p:cNvPr>
          <p:cNvSpPr/>
          <p:nvPr/>
        </p:nvSpPr>
        <p:spPr>
          <a:xfrm>
            <a:off x="2486116" y="2826640"/>
            <a:ext cx="1461030" cy="612827"/>
          </a:xfrm>
          <a:custGeom>
            <a:avLst/>
            <a:gdLst>
              <a:gd name="csX0" fmla="*/ 0 w 1461030"/>
              <a:gd name="csY0" fmla="*/ 0 h 612827"/>
              <a:gd name="csX1" fmla="*/ 487010 w 1461030"/>
              <a:gd name="csY1" fmla="*/ 0 h 612827"/>
              <a:gd name="csX2" fmla="*/ 974020 w 1461030"/>
              <a:gd name="csY2" fmla="*/ 0 h 612827"/>
              <a:gd name="csX3" fmla="*/ 1461030 w 1461030"/>
              <a:gd name="csY3" fmla="*/ 0 h 612827"/>
              <a:gd name="csX4" fmla="*/ 1461030 w 1461030"/>
              <a:gd name="csY4" fmla="*/ 612827 h 612827"/>
              <a:gd name="csX5" fmla="*/ 959410 w 1461030"/>
              <a:gd name="csY5" fmla="*/ 612827 h 612827"/>
              <a:gd name="csX6" fmla="*/ 472400 w 1461030"/>
              <a:gd name="csY6" fmla="*/ 612827 h 612827"/>
              <a:gd name="csX7" fmla="*/ 0 w 1461030"/>
              <a:gd name="csY7" fmla="*/ 612827 h 612827"/>
              <a:gd name="csX8" fmla="*/ 0 w 1461030"/>
              <a:gd name="csY8" fmla="*/ 0 h 61282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461030" h="612827" fill="none" extrusionOk="0">
                <a:moveTo>
                  <a:pt x="0" y="0"/>
                </a:moveTo>
                <a:cubicBezTo>
                  <a:pt x="187481" y="9344"/>
                  <a:pt x="334829" y="20846"/>
                  <a:pt x="487010" y="0"/>
                </a:cubicBezTo>
                <a:cubicBezTo>
                  <a:pt x="639191" y="-20846"/>
                  <a:pt x="831165" y="-5402"/>
                  <a:pt x="974020" y="0"/>
                </a:cubicBezTo>
                <a:cubicBezTo>
                  <a:pt x="1116875" y="5402"/>
                  <a:pt x="1360412" y="-158"/>
                  <a:pt x="1461030" y="0"/>
                </a:cubicBezTo>
                <a:cubicBezTo>
                  <a:pt x="1452792" y="285334"/>
                  <a:pt x="1489061" y="454051"/>
                  <a:pt x="1461030" y="612827"/>
                </a:cubicBezTo>
                <a:cubicBezTo>
                  <a:pt x="1275135" y="617230"/>
                  <a:pt x="1164082" y="605851"/>
                  <a:pt x="959410" y="612827"/>
                </a:cubicBezTo>
                <a:cubicBezTo>
                  <a:pt x="754738" y="619803"/>
                  <a:pt x="629779" y="601346"/>
                  <a:pt x="472400" y="612827"/>
                </a:cubicBezTo>
                <a:cubicBezTo>
                  <a:pt x="315021" y="624309"/>
                  <a:pt x="204842" y="620633"/>
                  <a:pt x="0" y="612827"/>
                </a:cubicBezTo>
                <a:cubicBezTo>
                  <a:pt x="-25451" y="334624"/>
                  <a:pt x="-17488" y="151313"/>
                  <a:pt x="0" y="0"/>
                </a:cubicBezTo>
                <a:close/>
              </a:path>
              <a:path w="1461030" h="612827" stroke="0" extrusionOk="0">
                <a:moveTo>
                  <a:pt x="0" y="0"/>
                </a:moveTo>
                <a:cubicBezTo>
                  <a:pt x="182403" y="22614"/>
                  <a:pt x="343934" y="-3694"/>
                  <a:pt x="501620" y="0"/>
                </a:cubicBezTo>
                <a:cubicBezTo>
                  <a:pt x="659306" y="3694"/>
                  <a:pt x="837613" y="-988"/>
                  <a:pt x="1017851" y="0"/>
                </a:cubicBezTo>
                <a:cubicBezTo>
                  <a:pt x="1198089" y="988"/>
                  <a:pt x="1279734" y="-19385"/>
                  <a:pt x="1461030" y="0"/>
                </a:cubicBezTo>
                <a:cubicBezTo>
                  <a:pt x="1442072" y="217665"/>
                  <a:pt x="1477148" y="457380"/>
                  <a:pt x="1461030" y="612827"/>
                </a:cubicBezTo>
                <a:cubicBezTo>
                  <a:pt x="1284315" y="605937"/>
                  <a:pt x="1172205" y="625255"/>
                  <a:pt x="974020" y="612827"/>
                </a:cubicBezTo>
                <a:cubicBezTo>
                  <a:pt x="775835" y="600400"/>
                  <a:pt x="733635" y="630819"/>
                  <a:pt x="501620" y="612827"/>
                </a:cubicBezTo>
                <a:cubicBezTo>
                  <a:pt x="269605" y="594835"/>
                  <a:pt x="149974" y="603800"/>
                  <a:pt x="0" y="612827"/>
                </a:cubicBezTo>
                <a:cubicBezTo>
                  <a:pt x="-16794" y="478061"/>
                  <a:pt x="13639" y="278612"/>
                  <a:pt x="0" y="0"/>
                </a:cubicBezTo>
                <a:close/>
              </a:path>
            </a:pathLst>
          </a:custGeom>
          <a:solidFill>
            <a:srgbClr val="002060"/>
          </a:solidFill>
          <a:ln>
            <a:extLst>
              <a:ext uri="{C807C97D-BFC1-408E-A445-0C87EB9F89A2}">
                <ask:lineSketchStyleProps xmlns:ask="http://schemas.microsoft.com/office/drawing/2018/sketchyshapes" sd="25955082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8A98838B-32EA-F5E3-EF8A-F4DAF0A86F60}"/>
              </a:ext>
            </a:extLst>
          </p:cNvPr>
          <p:cNvSpPr/>
          <p:nvPr/>
        </p:nvSpPr>
        <p:spPr>
          <a:xfrm>
            <a:off x="1753322" y="3509426"/>
            <a:ext cx="371003" cy="463428"/>
          </a:xfrm>
          <a:custGeom>
            <a:avLst/>
            <a:gdLst>
              <a:gd name="csX0" fmla="*/ 0 w 371003"/>
              <a:gd name="csY0" fmla="*/ 0 h 463428"/>
              <a:gd name="csX1" fmla="*/ 371003 w 371003"/>
              <a:gd name="csY1" fmla="*/ 0 h 463428"/>
              <a:gd name="csX2" fmla="*/ 371003 w 371003"/>
              <a:gd name="csY2" fmla="*/ 463428 h 463428"/>
              <a:gd name="csX3" fmla="*/ 0 w 371003"/>
              <a:gd name="csY3" fmla="*/ 463428 h 463428"/>
              <a:gd name="csX4" fmla="*/ 0 w 371003"/>
              <a:gd name="csY4" fmla="*/ 0 h 46342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463428" fill="none" extrusionOk="0">
                <a:moveTo>
                  <a:pt x="0" y="0"/>
                </a:moveTo>
                <a:cubicBezTo>
                  <a:pt x="159941" y="-3185"/>
                  <a:pt x="236307" y="-3493"/>
                  <a:pt x="371003" y="0"/>
                </a:cubicBezTo>
                <a:cubicBezTo>
                  <a:pt x="364889" y="216408"/>
                  <a:pt x="366774" y="286883"/>
                  <a:pt x="371003" y="463428"/>
                </a:cubicBezTo>
                <a:cubicBezTo>
                  <a:pt x="259988" y="460457"/>
                  <a:pt x="149533" y="474681"/>
                  <a:pt x="0" y="463428"/>
                </a:cubicBezTo>
                <a:cubicBezTo>
                  <a:pt x="22012" y="366263"/>
                  <a:pt x="860" y="204349"/>
                  <a:pt x="0" y="0"/>
                </a:cubicBezTo>
                <a:close/>
              </a:path>
              <a:path w="371003" h="463428" stroke="0" extrusionOk="0">
                <a:moveTo>
                  <a:pt x="0" y="0"/>
                </a:moveTo>
                <a:cubicBezTo>
                  <a:pt x="145145" y="12173"/>
                  <a:pt x="255880" y="-8226"/>
                  <a:pt x="371003" y="0"/>
                </a:cubicBezTo>
                <a:cubicBezTo>
                  <a:pt x="358467" y="199182"/>
                  <a:pt x="358981" y="293380"/>
                  <a:pt x="371003" y="463428"/>
                </a:cubicBezTo>
                <a:cubicBezTo>
                  <a:pt x="246717" y="456002"/>
                  <a:pt x="154716" y="461285"/>
                  <a:pt x="0" y="463428"/>
                </a:cubicBezTo>
                <a:cubicBezTo>
                  <a:pt x="-6021" y="245354"/>
                  <a:pt x="1054" y="94766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8872582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6" name="TextBox 1085">
            <a:extLst>
              <a:ext uri="{FF2B5EF4-FFF2-40B4-BE49-F238E27FC236}">
                <a16:creationId xmlns:a16="http://schemas.microsoft.com/office/drawing/2014/main" id="{DF6E3F43-E472-998C-171C-AF8BB30C6A5E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83834BB5-C1C4-E26F-67B2-E95746E379B6}"/>
              </a:ext>
            </a:extLst>
          </p:cNvPr>
          <p:cNvSpPr/>
          <p:nvPr/>
        </p:nvSpPr>
        <p:spPr>
          <a:xfrm>
            <a:off x="2179659" y="3512664"/>
            <a:ext cx="1767487" cy="441780"/>
          </a:xfrm>
          <a:custGeom>
            <a:avLst/>
            <a:gdLst>
              <a:gd name="csX0" fmla="*/ 0 w 1767487"/>
              <a:gd name="csY0" fmla="*/ 0 h 441780"/>
              <a:gd name="csX1" fmla="*/ 571487 w 1767487"/>
              <a:gd name="csY1" fmla="*/ 0 h 441780"/>
              <a:gd name="csX2" fmla="*/ 1178325 w 1767487"/>
              <a:gd name="csY2" fmla="*/ 0 h 441780"/>
              <a:gd name="csX3" fmla="*/ 1767487 w 1767487"/>
              <a:gd name="csY3" fmla="*/ 0 h 441780"/>
              <a:gd name="csX4" fmla="*/ 1767487 w 1767487"/>
              <a:gd name="csY4" fmla="*/ 441780 h 441780"/>
              <a:gd name="csX5" fmla="*/ 1160650 w 1767487"/>
              <a:gd name="csY5" fmla="*/ 441780 h 441780"/>
              <a:gd name="csX6" fmla="*/ 606837 w 1767487"/>
              <a:gd name="csY6" fmla="*/ 441780 h 441780"/>
              <a:gd name="csX7" fmla="*/ 0 w 1767487"/>
              <a:gd name="csY7" fmla="*/ 441780 h 441780"/>
              <a:gd name="csX8" fmla="*/ 0 w 1767487"/>
              <a:gd name="csY8" fmla="*/ 0 h 4417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767487" h="441780" fill="none" extrusionOk="0">
                <a:moveTo>
                  <a:pt x="0" y="0"/>
                </a:moveTo>
                <a:cubicBezTo>
                  <a:pt x="156260" y="-44347"/>
                  <a:pt x="385130" y="10184"/>
                  <a:pt x="571487" y="0"/>
                </a:cubicBezTo>
                <a:cubicBezTo>
                  <a:pt x="757844" y="-10184"/>
                  <a:pt x="921949" y="44711"/>
                  <a:pt x="1178325" y="0"/>
                </a:cubicBezTo>
                <a:cubicBezTo>
                  <a:pt x="1434701" y="-44711"/>
                  <a:pt x="1632860" y="4994"/>
                  <a:pt x="1767487" y="0"/>
                </a:cubicBezTo>
                <a:cubicBezTo>
                  <a:pt x="1818421" y="97921"/>
                  <a:pt x="1732202" y="288732"/>
                  <a:pt x="1767487" y="441780"/>
                </a:cubicBezTo>
                <a:cubicBezTo>
                  <a:pt x="1597676" y="488493"/>
                  <a:pt x="1314230" y="371506"/>
                  <a:pt x="1160650" y="441780"/>
                </a:cubicBezTo>
                <a:cubicBezTo>
                  <a:pt x="1007070" y="512054"/>
                  <a:pt x="817273" y="394617"/>
                  <a:pt x="606837" y="441780"/>
                </a:cubicBezTo>
                <a:cubicBezTo>
                  <a:pt x="396401" y="488943"/>
                  <a:pt x="248570" y="380394"/>
                  <a:pt x="0" y="441780"/>
                </a:cubicBezTo>
                <a:cubicBezTo>
                  <a:pt x="-18966" y="299377"/>
                  <a:pt x="34823" y="177256"/>
                  <a:pt x="0" y="0"/>
                </a:cubicBezTo>
                <a:close/>
              </a:path>
              <a:path w="1767487" h="441780" stroke="0" extrusionOk="0">
                <a:moveTo>
                  <a:pt x="0" y="0"/>
                </a:moveTo>
                <a:cubicBezTo>
                  <a:pt x="164607" y="-48577"/>
                  <a:pt x="414134" y="38875"/>
                  <a:pt x="606837" y="0"/>
                </a:cubicBezTo>
                <a:cubicBezTo>
                  <a:pt x="799540" y="-38875"/>
                  <a:pt x="1025467" y="60907"/>
                  <a:pt x="1160650" y="0"/>
                </a:cubicBezTo>
                <a:cubicBezTo>
                  <a:pt x="1295833" y="-60907"/>
                  <a:pt x="1500752" y="68082"/>
                  <a:pt x="1767487" y="0"/>
                </a:cubicBezTo>
                <a:cubicBezTo>
                  <a:pt x="1781160" y="178903"/>
                  <a:pt x="1742590" y="250226"/>
                  <a:pt x="1767487" y="441780"/>
                </a:cubicBezTo>
                <a:cubicBezTo>
                  <a:pt x="1514467" y="457368"/>
                  <a:pt x="1325183" y="413104"/>
                  <a:pt x="1196000" y="441780"/>
                </a:cubicBezTo>
                <a:cubicBezTo>
                  <a:pt x="1066817" y="470456"/>
                  <a:pt x="708300" y="391988"/>
                  <a:pt x="571487" y="441780"/>
                </a:cubicBezTo>
                <a:cubicBezTo>
                  <a:pt x="434674" y="491572"/>
                  <a:pt x="135797" y="396217"/>
                  <a:pt x="0" y="441780"/>
                </a:cubicBezTo>
                <a:cubicBezTo>
                  <a:pt x="-20540" y="242109"/>
                  <a:pt x="45321" y="165880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4" name="Picture 3" descr="A black and white drawing of a stopwatch&#10;&#10;AI-generated content may be incorrect.">
            <a:extLst>
              <a:ext uri="{FF2B5EF4-FFF2-40B4-BE49-F238E27FC236}">
                <a16:creationId xmlns:a16="http://schemas.microsoft.com/office/drawing/2014/main" id="{670DB85A-38B7-F509-5EF0-16A79D1568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559740" y="5830634"/>
            <a:ext cx="504979" cy="5618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4DA709A0-7DD7-7078-5DEC-B6082C012325}"/>
              </a:ext>
            </a:extLst>
          </p:cNvPr>
          <p:cNvSpPr txBox="1"/>
          <p:nvPr/>
        </p:nvSpPr>
        <p:spPr>
          <a:xfrm>
            <a:off x="4313191" y="5830634"/>
            <a:ext cx="1330863" cy="58477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3200" b="1">
                <a:solidFill>
                  <a:srgbClr val="C00000"/>
                </a:solidFill>
              </a:rPr>
              <a:t>FAILS!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34E5B2-537F-997A-C055-12682CCDBABC}"/>
              </a:ext>
            </a:extLst>
          </p:cNvPr>
          <p:cNvSpPr txBox="1"/>
          <p:nvPr/>
        </p:nvSpPr>
        <p:spPr>
          <a:xfrm>
            <a:off x="6182194" y="2752588"/>
            <a:ext cx="283680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When did go bad?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9A8C46CE-3D78-713E-3299-429BD53F28E1}"/>
              </a:ext>
            </a:extLst>
          </p:cNvPr>
          <p:cNvSpPr txBox="1"/>
          <p:nvPr/>
        </p:nvSpPr>
        <p:spPr>
          <a:xfrm>
            <a:off x="6182194" y="3479530"/>
            <a:ext cx="133568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/>
              <a:t>Where?</a:t>
            </a:r>
          </a:p>
        </p:txBody>
      </p:sp>
      <p:pic>
        <p:nvPicPr>
          <p:cNvPr id="9" name="done_person">
            <a:extLst>
              <a:ext uri="{FF2B5EF4-FFF2-40B4-BE49-F238E27FC236}">
                <a16:creationId xmlns:a16="http://schemas.microsoft.com/office/drawing/2014/main" id="{46CE2CC3-B76A-4999-13AD-B2356475019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812318" y="5041900"/>
            <a:ext cx="12446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52021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0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4" grpId="0" animBg="1"/>
      <p:bldP spid="37" grpId="0" animBg="1"/>
      <p:bldP spid="40" grpId="0" animBg="1"/>
      <p:bldP spid="2" grpId="0" animBg="1"/>
      <p:bldP spid="7" grpId="0"/>
      <p:bldP spid="8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50DE817-9C53-E9C4-BB0E-F953847225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>
            <a:extLst>
              <a:ext uri="{FF2B5EF4-FFF2-40B4-BE49-F238E27FC236}">
                <a16:creationId xmlns:a16="http://schemas.microsoft.com/office/drawing/2014/main" id="{764F28DD-C0D8-53B4-B49C-2F027776EA49}"/>
              </a:ext>
            </a:extLst>
          </p:cNvPr>
          <p:cNvSpPr/>
          <p:nvPr/>
        </p:nvSpPr>
        <p:spPr>
          <a:xfrm>
            <a:off x="3521320" y="2629955"/>
            <a:ext cx="1978526" cy="812910"/>
          </a:xfrm>
          <a:custGeom>
            <a:avLst/>
            <a:gdLst>
              <a:gd name="csX0" fmla="*/ 0 w 1978526"/>
              <a:gd name="csY0" fmla="*/ 135488 h 812910"/>
              <a:gd name="csX1" fmla="*/ 135488 w 1978526"/>
              <a:gd name="csY1" fmla="*/ 0 h 812910"/>
              <a:gd name="csX2" fmla="*/ 1843038 w 1978526"/>
              <a:gd name="csY2" fmla="*/ 0 h 812910"/>
              <a:gd name="csX3" fmla="*/ 1978526 w 1978526"/>
              <a:gd name="csY3" fmla="*/ 135488 h 812910"/>
              <a:gd name="csX4" fmla="*/ 1978526 w 1978526"/>
              <a:gd name="csY4" fmla="*/ 677422 h 812910"/>
              <a:gd name="csX5" fmla="*/ 1843038 w 1978526"/>
              <a:gd name="csY5" fmla="*/ 812910 h 812910"/>
              <a:gd name="csX6" fmla="*/ 135488 w 1978526"/>
              <a:gd name="csY6" fmla="*/ 812910 h 812910"/>
              <a:gd name="csX7" fmla="*/ 0 w 1978526"/>
              <a:gd name="csY7" fmla="*/ 677422 h 812910"/>
              <a:gd name="csX8" fmla="*/ 0 w 1978526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978526" h="812910" extrusionOk="0">
                <a:moveTo>
                  <a:pt x="0" y="135488"/>
                </a:moveTo>
                <a:cubicBezTo>
                  <a:pt x="-5433" y="59843"/>
                  <a:pt x="62817" y="5270"/>
                  <a:pt x="135488" y="0"/>
                </a:cubicBezTo>
                <a:cubicBezTo>
                  <a:pt x="815710" y="49977"/>
                  <a:pt x="1230022" y="-22705"/>
                  <a:pt x="1843038" y="0"/>
                </a:cubicBezTo>
                <a:cubicBezTo>
                  <a:pt x="1905678" y="-2643"/>
                  <a:pt x="1979918" y="66049"/>
                  <a:pt x="1978526" y="135488"/>
                </a:cubicBezTo>
                <a:cubicBezTo>
                  <a:pt x="2026034" y="378730"/>
                  <a:pt x="1955182" y="613089"/>
                  <a:pt x="1978526" y="677422"/>
                </a:cubicBezTo>
                <a:cubicBezTo>
                  <a:pt x="1978217" y="755400"/>
                  <a:pt x="1923275" y="819470"/>
                  <a:pt x="1843038" y="812910"/>
                </a:cubicBezTo>
                <a:cubicBezTo>
                  <a:pt x="1375770" y="913668"/>
                  <a:pt x="489223" y="678287"/>
                  <a:pt x="135488" y="812910"/>
                </a:cubicBezTo>
                <a:cubicBezTo>
                  <a:pt x="63598" y="825261"/>
                  <a:pt x="-2012" y="741596"/>
                  <a:pt x="0" y="677422"/>
                </a:cubicBezTo>
                <a:cubicBezTo>
                  <a:pt x="16795" y="559837"/>
                  <a:pt x="31823" y="244080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step B</a:t>
            </a:r>
          </a:p>
        </p:txBody>
      </p:sp>
      <p:sp>
        <p:nvSpPr>
          <p:cNvPr id="6" name="Rounded Rectangle 5">
            <a:extLst>
              <a:ext uri="{FF2B5EF4-FFF2-40B4-BE49-F238E27FC236}">
                <a16:creationId xmlns:a16="http://schemas.microsoft.com/office/drawing/2014/main" id="{C4ACFAB0-6E1A-A800-2AFC-5C26A22EDD69}"/>
              </a:ext>
            </a:extLst>
          </p:cNvPr>
          <p:cNvSpPr/>
          <p:nvPr/>
        </p:nvSpPr>
        <p:spPr>
          <a:xfrm>
            <a:off x="1110128" y="2629955"/>
            <a:ext cx="1828802" cy="812910"/>
          </a:xfrm>
          <a:custGeom>
            <a:avLst/>
            <a:gdLst>
              <a:gd name="csX0" fmla="*/ 0 w 1828802"/>
              <a:gd name="csY0" fmla="*/ 135488 h 812910"/>
              <a:gd name="csX1" fmla="*/ 135488 w 1828802"/>
              <a:gd name="csY1" fmla="*/ 0 h 812910"/>
              <a:gd name="csX2" fmla="*/ 1693314 w 1828802"/>
              <a:gd name="csY2" fmla="*/ 0 h 812910"/>
              <a:gd name="csX3" fmla="*/ 1828802 w 1828802"/>
              <a:gd name="csY3" fmla="*/ 135488 h 812910"/>
              <a:gd name="csX4" fmla="*/ 1828802 w 1828802"/>
              <a:gd name="csY4" fmla="*/ 677422 h 812910"/>
              <a:gd name="csX5" fmla="*/ 1693314 w 1828802"/>
              <a:gd name="csY5" fmla="*/ 812910 h 812910"/>
              <a:gd name="csX6" fmla="*/ 135488 w 1828802"/>
              <a:gd name="csY6" fmla="*/ 812910 h 812910"/>
              <a:gd name="csX7" fmla="*/ 0 w 1828802"/>
              <a:gd name="csY7" fmla="*/ 677422 h 812910"/>
              <a:gd name="csX8" fmla="*/ 0 w 1828802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12910" extrusionOk="0">
                <a:moveTo>
                  <a:pt x="0" y="135488"/>
                </a:moveTo>
                <a:cubicBezTo>
                  <a:pt x="761" y="61315"/>
                  <a:pt x="62757" y="535"/>
                  <a:pt x="135488" y="0"/>
                </a:cubicBezTo>
                <a:cubicBezTo>
                  <a:pt x="414688" y="65093"/>
                  <a:pt x="1445033" y="-92918"/>
                  <a:pt x="1693314" y="0"/>
                </a:cubicBezTo>
                <a:cubicBezTo>
                  <a:pt x="1761270" y="-3559"/>
                  <a:pt x="1821125" y="62910"/>
                  <a:pt x="1828802" y="135488"/>
                </a:cubicBezTo>
                <a:cubicBezTo>
                  <a:pt x="1815020" y="338793"/>
                  <a:pt x="1873282" y="481142"/>
                  <a:pt x="1828802" y="677422"/>
                </a:cubicBezTo>
                <a:cubicBezTo>
                  <a:pt x="1829673" y="751196"/>
                  <a:pt x="1773830" y="812747"/>
                  <a:pt x="1693314" y="812910"/>
                </a:cubicBezTo>
                <a:cubicBezTo>
                  <a:pt x="1392803" y="835477"/>
                  <a:pt x="594306" y="824373"/>
                  <a:pt x="135488" y="812910"/>
                </a:cubicBezTo>
                <a:cubicBezTo>
                  <a:pt x="62550" y="816435"/>
                  <a:pt x="-2900" y="752588"/>
                  <a:pt x="0" y="677422"/>
                </a:cubicBezTo>
                <a:cubicBezTo>
                  <a:pt x="40050" y="467355"/>
                  <a:pt x="28205" y="396006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591473770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step A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A771989E-2446-78C8-0E5D-59B17A2A5914}"/>
              </a:ext>
            </a:extLst>
          </p:cNvPr>
          <p:cNvSpPr/>
          <p:nvPr/>
        </p:nvSpPr>
        <p:spPr>
          <a:xfrm>
            <a:off x="5931491" y="2629955"/>
            <a:ext cx="1978526" cy="812910"/>
          </a:xfrm>
          <a:custGeom>
            <a:avLst/>
            <a:gdLst>
              <a:gd name="csX0" fmla="*/ 0 w 1978526"/>
              <a:gd name="csY0" fmla="*/ 135488 h 812910"/>
              <a:gd name="csX1" fmla="*/ 135488 w 1978526"/>
              <a:gd name="csY1" fmla="*/ 0 h 812910"/>
              <a:gd name="csX2" fmla="*/ 1843038 w 1978526"/>
              <a:gd name="csY2" fmla="*/ 0 h 812910"/>
              <a:gd name="csX3" fmla="*/ 1978526 w 1978526"/>
              <a:gd name="csY3" fmla="*/ 135488 h 812910"/>
              <a:gd name="csX4" fmla="*/ 1978526 w 1978526"/>
              <a:gd name="csY4" fmla="*/ 677422 h 812910"/>
              <a:gd name="csX5" fmla="*/ 1843038 w 1978526"/>
              <a:gd name="csY5" fmla="*/ 812910 h 812910"/>
              <a:gd name="csX6" fmla="*/ 135488 w 1978526"/>
              <a:gd name="csY6" fmla="*/ 812910 h 812910"/>
              <a:gd name="csX7" fmla="*/ 0 w 1978526"/>
              <a:gd name="csY7" fmla="*/ 677422 h 812910"/>
              <a:gd name="csX8" fmla="*/ 0 w 1978526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978526" h="812910" extrusionOk="0">
                <a:moveTo>
                  <a:pt x="0" y="135488"/>
                </a:moveTo>
                <a:cubicBezTo>
                  <a:pt x="-5433" y="59843"/>
                  <a:pt x="62817" y="5270"/>
                  <a:pt x="135488" y="0"/>
                </a:cubicBezTo>
                <a:cubicBezTo>
                  <a:pt x="815710" y="49977"/>
                  <a:pt x="1230022" y="-22705"/>
                  <a:pt x="1843038" y="0"/>
                </a:cubicBezTo>
                <a:cubicBezTo>
                  <a:pt x="1905678" y="-2643"/>
                  <a:pt x="1979918" y="66049"/>
                  <a:pt x="1978526" y="135488"/>
                </a:cubicBezTo>
                <a:cubicBezTo>
                  <a:pt x="2026034" y="378730"/>
                  <a:pt x="1955182" y="613089"/>
                  <a:pt x="1978526" y="677422"/>
                </a:cubicBezTo>
                <a:cubicBezTo>
                  <a:pt x="1978217" y="755400"/>
                  <a:pt x="1923275" y="819470"/>
                  <a:pt x="1843038" y="812910"/>
                </a:cubicBezTo>
                <a:cubicBezTo>
                  <a:pt x="1375770" y="913668"/>
                  <a:pt x="489223" y="678287"/>
                  <a:pt x="135488" y="812910"/>
                </a:cubicBezTo>
                <a:cubicBezTo>
                  <a:pt x="63598" y="825261"/>
                  <a:pt x="-2012" y="741596"/>
                  <a:pt x="0" y="677422"/>
                </a:cubicBezTo>
                <a:cubicBezTo>
                  <a:pt x="16795" y="559837"/>
                  <a:pt x="31823" y="244080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step C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1C77A8B0-7FDD-0D55-DE1E-7CFD2AF1BFA6}"/>
              </a:ext>
            </a:extLst>
          </p:cNvPr>
          <p:cNvCxnSpPr>
            <a:stCxn id="6" idx="3"/>
            <a:endCxn id="3" idx="1"/>
          </p:cNvCxnSpPr>
          <p:nvPr/>
        </p:nvCxnSpPr>
        <p:spPr>
          <a:xfrm>
            <a:off x="2938930" y="3036410"/>
            <a:ext cx="582390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56A383F-0615-C138-AF2E-0F78F95D134D}"/>
              </a:ext>
            </a:extLst>
          </p:cNvPr>
          <p:cNvCxnSpPr>
            <a:cxnSpLocks/>
            <a:stCxn id="3" idx="3"/>
            <a:endCxn id="9" idx="1"/>
          </p:cNvCxnSpPr>
          <p:nvPr/>
        </p:nvCxnSpPr>
        <p:spPr>
          <a:xfrm>
            <a:off x="5499846" y="3036410"/>
            <a:ext cx="43164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>
            <a:extLst>
              <a:ext uri="{FF2B5EF4-FFF2-40B4-BE49-F238E27FC236}">
                <a16:creationId xmlns:a16="http://schemas.microsoft.com/office/drawing/2014/main" id="{681DFFF0-6795-FE99-EC19-EBA4CB725B3B}"/>
              </a:ext>
            </a:extLst>
          </p:cNvPr>
          <p:cNvSpPr txBox="1"/>
          <p:nvPr/>
        </p:nvSpPr>
        <p:spPr>
          <a:xfrm>
            <a:off x="8650940" y="3673323"/>
            <a:ext cx="152907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does not work</a:t>
            </a:r>
          </a:p>
        </p:txBody>
      </p:sp>
      <p:sp>
        <p:nvSpPr>
          <p:cNvPr id="19" name="Rounded Rectangle 18">
            <a:extLst>
              <a:ext uri="{FF2B5EF4-FFF2-40B4-BE49-F238E27FC236}">
                <a16:creationId xmlns:a16="http://schemas.microsoft.com/office/drawing/2014/main" id="{6CB3D7DA-93DA-3742-CE81-3C845F6DB3E0}"/>
              </a:ext>
            </a:extLst>
          </p:cNvPr>
          <p:cNvSpPr/>
          <p:nvPr/>
        </p:nvSpPr>
        <p:spPr>
          <a:xfrm>
            <a:off x="8341662" y="2616090"/>
            <a:ext cx="1978526" cy="812910"/>
          </a:xfrm>
          <a:custGeom>
            <a:avLst/>
            <a:gdLst>
              <a:gd name="csX0" fmla="*/ 0 w 1978526"/>
              <a:gd name="csY0" fmla="*/ 135488 h 812910"/>
              <a:gd name="csX1" fmla="*/ 135488 w 1978526"/>
              <a:gd name="csY1" fmla="*/ 0 h 812910"/>
              <a:gd name="csX2" fmla="*/ 1843038 w 1978526"/>
              <a:gd name="csY2" fmla="*/ 0 h 812910"/>
              <a:gd name="csX3" fmla="*/ 1978526 w 1978526"/>
              <a:gd name="csY3" fmla="*/ 135488 h 812910"/>
              <a:gd name="csX4" fmla="*/ 1978526 w 1978526"/>
              <a:gd name="csY4" fmla="*/ 677422 h 812910"/>
              <a:gd name="csX5" fmla="*/ 1843038 w 1978526"/>
              <a:gd name="csY5" fmla="*/ 812910 h 812910"/>
              <a:gd name="csX6" fmla="*/ 135488 w 1978526"/>
              <a:gd name="csY6" fmla="*/ 812910 h 812910"/>
              <a:gd name="csX7" fmla="*/ 0 w 1978526"/>
              <a:gd name="csY7" fmla="*/ 677422 h 812910"/>
              <a:gd name="csX8" fmla="*/ 0 w 1978526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978526" h="812910" extrusionOk="0">
                <a:moveTo>
                  <a:pt x="0" y="135488"/>
                </a:moveTo>
                <a:cubicBezTo>
                  <a:pt x="-5433" y="59843"/>
                  <a:pt x="62817" y="5270"/>
                  <a:pt x="135488" y="0"/>
                </a:cubicBezTo>
                <a:cubicBezTo>
                  <a:pt x="815710" y="49977"/>
                  <a:pt x="1230022" y="-22705"/>
                  <a:pt x="1843038" y="0"/>
                </a:cubicBezTo>
                <a:cubicBezTo>
                  <a:pt x="1905678" y="-2643"/>
                  <a:pt x="1979918" y="66049"/>
                  <a:pt x="1978526" y="135488"/>
                </a:cubicBezTo>
                <a:cubicBezTo>
                  <a:pt x="2026034" y="378730"/>
                  <a:pt x="1955182" y="613089"/>
                  <a:pt x="1978526" y="677422"/>
                </a:cubicBezTo>
                <a:cubicBezTo>
                  <a:pt x="1978217" y="755400"/>
                  <a:pt x="1923275" y="819470"/>
                  <a:pt x="1843038" y="812910"/>
                </a:cubicBezTo>
                <a:cubicBezTo>
                  <a:pt x="1375770" y="913668"/>
                  <a:pt x="489223" y="678287"/>
                  <a:pt x="135488" y="812910"/>
                </a:cubicBezTo>
                <a:cubicBezTo>
                  <a:pt x="63598" y="825261"/>
                  <a:pt x="-2012" y="741596"/>
                  <a:pt x="0" y="677422"/>
                </a:cubicBezTo>
                <a:cubicBezTo>
                  <a:pt x="16795" y="559837"/>
                  <a:pt x="31823" y="244080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b="1">
                <a:solidFill>
                  <a:srgbClr val="C00000"/>
                </a:solidFill>
              </a:rPr>
              <a:t>step D</a:t>
            </a:r>
          </a:p>
        </p:txBody>
      </p: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ADEF5638-8870-5862-6576-CFC3A032463C}"/>
              </a:ext>
            </a:extLst>
          </p:cNvPr>
          <p:cNvCxnSpPr>
            <a:cxnSpLocks/>
          </p:cNvCxnSpPr>
          <p:nvPr/>
        </p:nvCxnSpPr>
        <p:spPr>
          <a:xfrm>
            <a:off x="7910017" y="3022545"/>
            <a:ext cx="431645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2" name="Picture 21" descr="A black and white cross&#10;&#10;AI-generated content may be incorrect.">
            <a:extLst>
              <a:ext uri="{FF2B5EF4-FFF2-40B4-BE49-F238E27FC236}">
                <a16:creationId xmlns:a16="http://schemas.microsoft.com/office/drawing/2014/main" id="{8E674B9E-B76E-58FF-F645-AE960F2F24E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4825" y="3212769"/>
            <a:ext cx="450725" cy="432462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BFB1C9BD-C5BA-D99A-BC1C-C1A7482DBBE3}"/>
              </a:ext>
            </a:extLst>
          </p:cNvPr>
          <p:cNvSpPr txBox="1"/>
          <p:nvPr/>
        </p:nvSpPr>
        <p:spPr>
          <a:xfrm>
            <a:off x="4027394" y="2171700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D66C4D2-34F1-534E-F084-EC863E52AA23}"/>
              </a:ext>
            </a:extLst>
          </p:cNvPr>
          <p:cNvSpPr txBox="1"/>
          <p:nvPr/>
        </p:nvSpPr>
        <p:spPr>
          <a:xfrm>
            <a:off x="3310586" y="3645231"/>
            <a:ext cx="240508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rgbClr val="C00000"/>
                </a:solidFill>
              </a:rPr>
              <a:t>wrong assumption here</a:t>
            </a:r>
          </a:p>
        </p:txBody>
      </p:sp>
    </p:spTree>
    <p:extLst>
      <p:ext uri="{BB962C8B-B14F-4D97-AF65-F5344CB8AC3E}">
        <p14:creationId xmlns:p14="http://schemas.microsoft.com/office/powerpoint/2010/main" val="750316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9" grpId="0" animBg="1"/>
      <p:bldP spid="18" grpId="0"/>
      <p:bldP spid="19" grpId="0" animBg="1"/>
      <p:bldP spid="26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4B469EA-544E-703E-9A0A-41ECB8680B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0A65437F-0069-5440-825B-E2AAF85538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prstGeom prst="rect">
            <a:avLst/>
          </a:pr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" name="Rounded Rectangle 29">
            <a:extLst>
              <a:ext uri="{FF2B5EF4-FFF2-40B4-BE49-F238E27FC236}">
                <a16:creationId xmlns:a16="http://schemas.microsoft.com/office/drawing/2014/main" id="{18A3EDE9-3B18-8094-8C02-05C923F19A5E}"/>
              </a:ext>
            </a:extLst>
          </p:cNvPr>
          <p:cNvSpPr/>
          <p:nvPr/>
        </p:nvSpPr>
        <p:spPr>
          <a:xfrm>
            <a:off x="1237563" y="3559865"/>
            <a:ext cx="2757835" cy="527492"/>
          </a:xfrm>
          <a:custGeom>
            <a:avLst/>
            <a:gdLst>
              <a:gd name="csX0" fmla="*/ 0 w 2757835"/>
              <a:gd name="csY0" fmla="*/ 33142 h 527492"/>
              <a:gd name="csX1" fmla="*/ 33142 w 2757835"/>
              <a:gd name="csY1" fmla="*/ 0 h 527492"/>
              <a:gd name="csX2" fmla="*/ 652199 w 2757835"/>
              <a:gd name="csY2" fmla="*/ 0 h 527492"/>
              <a:gd name="csX3" fmla="*/ 1298171 w 2757835"/>
              <a:gd name="csY3" fmla="*/ 0 h 527492"/>
              <a:gd name="csX4" fmla="*/ 1944143 w 2757835"/>
              <a:gd name="csY4" fmla="*/ 0 h 527492"/>
              <a:gd name="csX5" fmla="*/ 2724693 w 2757835"/>
              <a:gd name="csY5" fmla="*/ 0 h 527492"/>
              <a:gd name="csX6" fmla="*/ 2757835 w 2757835"/>
              <a:gd name="csY6" fmla="*/ 33142 h 527492"/>
              <a:gd name="csX7" fmla="*/ 2757835 w 2757835"/>
              <a:gd name="csY7" fmla="*/ 494350 h 527492"/>
              <a:gd name="csX8" fmla="*/ 2724693 w 2757835"/>
              <a:gd name="csY8" fmla="*/ 527492 h 527492"/>
              <a:gd name="csX9" fmla="*/ 2051805 w 2757835"/>
              <a:gd name="csY9" fmla="*/ 527492 h 527492"/>
              <a:gd name="csX10" fmla="*/ 1352002 w 2757835"/>
              <a:gd name="csY10" fmla="*/ 527492 h 527492"/>
              <a:gd name="csX11" fmla="*/ 732945 w 2757835"/>
              <a:gd name="csY11" fmla="*/ 527492 h 527492"/>
              <a:gd name="csX12" fmla="*/ 33142 w 2757835"/>
              <a:gd name="csY12" fmla="*/ 527492 h 527492"/>
              <a:gd name="csX13" fmla="*/ 0 w 2757835"/>
              <a:gd name="csY13" fmla="*/ 494350 h 527492"/>
              <a:gd name="csX14" fmla="*/ 0 w 2757835"/>
              <a:gd name="csY14" fmla="*/ 33142 h 5274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57835" h="527492" fill="none" extrusionOk="0">
                <a:moveTo>
                  <a:pt x="0" y="33142"/>
                </a:moveTo>
                <a:cubicBezTo>
                  <a:pt x="1421" y="10931"/>
                  <a:pt x="14478" y="-2151"/>
                  <a:pt x="33142" y="0"/>
                </a:cubicBezTo>
                <a:cubicBezTo>
                  <a:pt x="336121" y="26682"/>
                  <a:pt x="487006" y="19435"/>
                  <a:pt x="652199" y="0"/>
                </a:cubicBezTo>
                <a:cubicBezTo>
                  <a:pt x="817392" y="-19435"/>
                  <a:pt x="983539" y="30764"/>
                  <a:pt x="1298171" y="0"/>
                </a:cubicBezTo>
                <a:cubicBezTo>
                  <a:pt x="1612803" y="-30764"/>
                  <a:pt x="1747522" y="24377"/>
                  <a:pt x="1944143" y="0"/>
                </a:cubicBezTo>
                <a:cubicBezTo>
                  <a:pt x="2140764" y="-24377"/>
                  <a:pt x="2440619" y="4598"/>
                  <a:pt x="2724693" y="0"/>
                </a:cubicBezTo>
                <a:cubicBezTo>
                  <a:pt x="2741462" y="334"/>
                  <a:pt x="2755260" y="18538"/>
                  <a:pt x="2757835" y="33142"/>
                </a:cubicBezTo>
                <a:cubicBezTo>
                  <a:pt x="2774080" y="185191"/>
                  <a:pt x="2735059" y="366597"/>
                  <a:pt x="2757835" y="494350"/>
                </a:cubicBezTo>
                <a:cubicBezTo>
                  <a:pt x="2757734" y="510329"/>
                  <a:pt x="2742596" y="526903"/>
                  <a:pt x="2724693" y="527492"/>
                </a:cubicBezTo>
                <a:cubicBezTo>
                  <a:pt x="2454657" y="520614"/>
                  <a:pt x="2340387" y="540336"/>
                  <a:pt x="2051805" y="527492"/>
                </a:cubicBezTo>
                <a:cubicBezTo>
                  <a:pt x="1763223" y="514648"/>
                  <a:pt x="1656452" y="505787"/>
                  <a:pt x="1352002" y="527492"/>
                </a:cubicBezTo>
                <a:cubicBezTo>
                  <a:pt x="1047552" y="549197"/>
                  <a:pt x="884520" y="549712"/>
                  <a:pt x="732945" y="527492"/>
                </a:cubicBezTo>
                <a:cubicBezTo>
                  <a:pt x="581370" y="505272"/>
                  <a:pt x="319509" y="510950"/>
                  <a:pt x="33142" y="527492"/>
                </a:cubicBezTo>
                <a:cubicBezTo>
                  <a:pt x="15456" y="525274"/>
                  <a:pt x="-607" y="513312"/>
                  <a:pt x="0" y="494350"/>
                </a:cubicBezTo>
                <a:cubicBezTo>
                  <a:pt x="17401" y="372708"/>
                  <a:pt x="5941" y="196541"/>
                  <a:pt x="0" y="33142"/>
                </a:cubicBezTo>
                <a:close/>
              </a:path>
              <a:path w="2757835" h="527492" stroke="0" extrusionOk="0">
                <a:moveTo>
                  <a:pt x="0" y="33142"/>
                </a:moveTo>
                <a:cubicBezTo>
                  <a:pt x="861" y="14245"/>
                  <a:pt x="14572" y="1648"/>
                  <a:pt x="33142" y="0"/>
                </a:cubicBezTo>
                <a:cubicBezTo>
                  <a:pt x="351543" y="32136"/>
                  <a:pt x="534732" y="34344"/>
                  <a:pt x="732945" y="0"/>
                </a:cubicBezTo>
                <a:cubicBezTo>
                  <a:pt x="931158" y="-34344"/>
                  <a:pt x="1112983" y="-19441"/>
                  <a:pt x="1432749" y="0"/>
                </a:cubicBezTo>
                <a:cubicBezTo>
                  <a:pt x="1752515" y="19441"/>
                  <a:pt x="2314593" y="58028"/>
                  <a:pt x="2724693" y="0"/>
                </a:cubicBezTo>
                <a:cubicBezTo>
                  <a:pt x="2743382" y="1794"/>
                  <a:pt x="2759144" y="17711"/>
                  <a:pt x="2757835" y="33142"/>
                </a:cubicBezTo>
                <a:cubicBezTo>
                  <a:pt x="2763559" y="199640"/>
                  <a:pt x="2738009" y="324964"/>
                  <a:pt x="2757835" y="494350"/>
                </a:cubicBezTo>
                <a:cubicBezTo>
                  <a:pt x="2757652" y="517047"/>
                  <a:pt x="2745482" y="525505"/>
                  <a:pt x="2724693" y="527492"/>
                </a:cubicBezTo>
                <a:cubicBezTo>
                  <a:pt x="2582842" y="548968"/>
                  <a:pt x="2268931" y="508051"/>
                  <a:pt x="2132552" y="527492"/>
                </a:cubicBezTo>
                <a:cubicBezTo>
                  <a:pt x="1996173" y="546933"/>
                  <a:pt x="1574929" y="527945"/>
                  <a:pt x="1405833" y="527492"/>
                </a:cubicBezTo>
                <a:cubicBezTo>
                  <a:pt x="1236737" y="527039"/>
                  <a:pt x="981091" y="522151"/>
                  <a:pt x="813692" y="527492"/>
                </a:cubicBezTo>
                <a:cubicBezTo>
                  <a:pt x="646293" y="532833"/>
                  <a:pt x="329498" y="494378"/>
                  <a:pt x="33142" y="527492"/>
                </a:cubicBezTo>
                <a:cubicBezTo>
                  <a:pt x="13281" y="523232"/>
                  <a:pt x="-2431" y="509535"/>
                  <a:pt x="0" y="494350"/>
                </a:cubicBezTo>
                <a:cubicBezTo>
                  <a:pt x="-21166" y="391356"/>
                  <a:pt x="18554" y="174901"/>
                  <a:pt x="0" y="3314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Subtask 1</a:t>
            </a:r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B1582905-AE59-A400-D9C8-8957CD0397EF}"/>
              </a:ext>
            </a:extLst>
          </p:cNvPr>
          <p:cNvSpPr/>
          <p:nvPr/>
        </p:nvSpPr>
        <p:spPr>
          <a:xfrm>
            <a:off x="1332906" y="2901508"/>
            <a:ext cx="748142" cy="527492"/>
          </a:xfrm>
          <a:custGeom>
            <a:avLst/>
            <a:gdLst>
              <a:gd name="csX0" fmla="*/ 0 w 748142"/>
              <a:gd name="csY0" fmla="*/ 0 h 527492"/>
              <a:gd name="csX1" fmla="*/ 381552 w 748142"/>
              <a:gd name="csY1" fmla="*/ 0 h 527492"/>
              <a:gd name="csX2" fmla="*/ 748142 w 748142"/>
              <a:gd name="csY2" fmla="*/ 0 h 527492"/>
              <a:gd name="csX3" fmla="*/ 748142 w 748142"/>
              <a:gd name="csY3" fmla="*/ 527492 h 527492"/>
              <a:gd name="csX4" fmla="*/ 381552 w 748142"/>
              <a:gd name="csY4" fmla="*/ 527492 h 527492"/>
              <a:gd name="csX5" fmla="*/ 0 w 748142"/>
              <a:gd name="csY5" fmla="*/ 527492 h 527492"/>
              <a:gd name="csX6" fmla="*/ 0 w 748142"/>
              <a:gd name="csY6" fmla="*/ 0 h 5274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</a:cxnLst>
            <a:rect l="l" t="t" r="r" b="b"/>
            <a:pathLst>
              <a:path w="748142" h="527492" fill="none" extrusionOk="0">
                <a:moveTo>
                  <a:pt x="0" y="0"/>
                </a:moveTo>
                <a:cubicBezTo>
                  <a:pt x="111011" y="10142"/>
                  <a:pt x="208690" y="17831"/>
                  <a:pt x="381552" y="0"/>
                </a:cubicBezTo>
                <a:cubicBezTo>
                  <a:pt x="554414" y="-17831"/>
                  <a:pt x="570953" y="14778"/>
                  <a:pt x="748142" y="0"/>
                </a:cubicBezTo>
                <a:cubicBezTo>
                  <a:pt x="750321" y="181781"/>
                  <a:pt x="743329" y="368986"/>
                  <a:pt x="748142" y="527492"/>
                </a:cubicBezTo>
                <a:cubicBezTo>
                  <a:pt x="570233" y="515110"/>
                  <a:pt x="512620" y="541158"/>
                  <a:pt x="381552" y="527492"/>
                </a:cubicBezTo>
                <a:cubicBezTo>
                  <a:pt x="250484" y="513827"/>
                  <a:pt x="150386" y="534094"/>
                  <a:pt x="0" y="527492"/>
                </a:cubicBezTo>
                <a:cubicBezTo>
                  <a:pt x="-10045" y="382620"/>
                  <a:pt x="5982" y="161416"/>
                  <a:pt x="0" y="0"/>
                </a:cubicBezTo>
                <a:close/>
              </a:path>
              <a:path w="748142" h="527492" stroke="0" extrusionOk="0">
                <a:moveTo>
                  <a:pt x="0" y="0"/>
                </a:moveTo>
                <a:cubicBezTo>
                  <a:pt x="179747" y="-14435"/>
                  <a:pt x="206292" y="-6141"/>
                  <a:pt x="381552" y="0"/>
                </a:cubicBezTo>
                <a:cubicBezTo>
                  <a:pt x="556812" y="6141"/>
                  <a:pt x="567947" y="-17571"/>
                  <a:pt x="748142" y="0"/>
                </a:cubicBezTo>
                <a:cubicBezTo>
                  <a:pt x="736583" y="185716"/>
                  <a:pt x="757990" y="268365"/>
                  <a:pt x="748142" y="527492"/>
                </a:cubicBezTo>
                <a:cubicBezTo>
                  <a:pt x="637709" y="540737"/>
                  <a:pt x="557436" y="536989"/>
                  <a:pt x="374071" y="527492"/>
                </a:cubicBezTo>
                <a:cubicBezTo>
                  <a:pt x="190706" y="517995"/>
                  <a:pt x="116849" y="514493"/>
                  <a:pt x="0" y="527492"/>
                </a:cubicBezTo>
                <a:cubicBezTo>
                  <a:pt x="21049" y="335313"/>
                  <a:pt x="7697" y="234749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A3FBFD9E-6734-58C9-A558-7EB4F166EC1D}"/>
              </a:ext>
            </a:extLst>
          </p:cNvPr>
          <p:cNvSpPr/>
          <p:nvPr/>
        </p:nvSpPr>
        <p:spPr>
          <a:xfrm>
            <a:off x="5409842" y="3055989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4" name="Rectangle 33">
            <a:extLst>
              <a:ext uri="{FF2B5EF4-FFF2-40B4-BE49-F238E27FC236}">
                <a16:creationId xmlns:a16="http://schemas.microsoft.com/office/drawing/2014/main" id="{B8301A03-8A70-D312-D5CC-3E5D49A3A353}"/>
              </a:ext>
            </a:extLst>
          </p:cNvPr>
          <p:cNvSpPr/>
          <p:nvPr/>
        </p:nvSpPr>
        <p:spPr>
          <a:xfrm>
            <a:off x="5922675" y="3109694"/>
            <a:ext cx="271581" cy="250407"/>
          </a:xfrm>
          <a:custGeom>
            <a:avLst/>
            <a:gdLst>
              <a:gd name="csX0" fmla="*/ 0 w 271581"/>
              <a:gd name="csY0" fmla="*/ 0 h 250407"/>
              <a:gd name="csX1" fmla="*/ 271581 w 271581"/>
              <a:gd name="csY1" fmla="*/ 0 h 250407"/>
              <a:gd name="csX2" fmla="*/ 271581 w 271581"/>
              <a:gd name="csY2" fmla="*/ 250407 h 250407"/>
              <a:gd name="csX3" fmla="*/ 0 w 271581"/>
              <a:gd name="csY3" fmla="*/ 250407 h 250407"/>
              <a:gd name="csX4" fmla="*/ 0 w 271581"/>
              <a:gd name="csY4" fmla="*/ 0 h 25040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271581" h="250407" fill="none" extrusionOk="0">
                <a:moveTo>
                  <a:pt x="0" y="0"/>
                </a:moveTo>
                <a:cubicBezTo>
                  <a:pt x="77946" y="-22764"/>
                  <a:pt x="190406" y="20520"/>
                  <a:pt x="271581" y="0"/>
                </a:cubicBezTo>
                <a:cubicBezTo>
                  <a:pt x="278227" y="120252"/>
                  <a:pt x="242200" y="128877"/>
                  <a:pt x="271581" y="250407"/>
                </a:cubicBezTo>
                <a:cubicBezTo>
                  <a:pt x="137431" y="274653"/>
                  <a:pt x="91155" y="225913"/>
                  <a:pt x="0" y="250407"/>
                </a:cubicBezTo>
                <a:cubicBezTo>
                  <a:pt x="-28628" y="167548"/>
                  <a:pt x="7455" y="88204"/>
                  <a:pt x="0" y="0"/>
                </a:cubicBezTo>
                <a:close/>
              </a:path>
              <a:path w="271581" h="250407" stroke="0" extrusionOk="0">
                <a:moveTo>
                  <a:pt x="0" y="0"/>
                </a:moveTo>
                <a:cubicBezTo>
                  <a:pt x="104411" y="-13432"/>
                  <a:pt x="189043" y="3943"/>
                  <a:pt x="271581" y="0"/>
                </a:cubicBezTo>
                <a:cubicBezTo>
                  <a:pt x="289358" y="84864"/>
                  <a:pt x="265548" y="186189"/>
                  <a:pt x="271581" y="250407"/>
                </a:cubicBezTo>
                <a:cubicBezTo>
                  <a:pt x="200311" y="276570"/>
                  <a:pt x="82420" y="235371"/>
                  <a:pt x="0" y="250407"/>
                </a:cubicBezTo>
                <a:cubicBezTo>
                  <a:pt x="-6489" y="198891"/>
                  <a:pt x="1975" y="102133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2876229770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35" name="Rounded Rectangle 34">
            <a:extLst>
              <a:ext uri="{FF2B5EF4-FFF2-40B4-BE49-F238E27FC236}">
                <a16:creationId xmlns:a16="http://schemas.microsoft.com/office/drawing/2014/main" id="{24C1F0FE-38BF-3AD2-1361-B82393D990F5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05B48840-E07C-3E0A-9E31-553D539FE230}"/>
              </a:ext>
            </a:extLst>
          </p:cNvPr>
          <p:cNvSpPr/>
          <p:nvPr/>
        </p:nvSpPr>
        <p:spPr>
          <a:xfrm>
            <a:off x="2235344" y="2849813"/>
            <a:ext cx="1461030" cy="612827"/>
          </a:xfrm>
          <a:custGeom>
            <a:avLst/>
            <a:gdLst>
              <a:gd name="csX0" fmla="*/ 0 w 1461030"/>
              <a:gd name="csY0" fmla="*/ 0 h 612827"/>
              <a:gd name="csX1" fmla="*/ 487010 w 1461030"/>
              <a:gd name="csY1" fmla="*/ 0 h 612827"/>
              <a:gd name="csX2" fmla="*/ 974020 w 1461030"/>
              <a:gd name="csY2" fmla="*/ 0 h 612827"/>
              <a:gd name="csX3" fmla="*/ 1461030 w 1461030"/>
              <a:gd name="csY3" fmla="*/ 0 h 612827"/>
              <a:gd name="csX4" fmla="*/ 1461030 w 1461030"/>
              <a:gd name="csY4" fmla="*/ 612827 h 612827"/>
              <a:gd name="csX5" fmla="*/ 959410 w 1461030"/>
              <a:gd name="csY5" fmla="*/ 612827 h 612827"/>
              <a:gd name="csX6" fmla="*/ 472400 w 1461030"/>
              <a:gd name="csY6" fmla="*/ 612827 h 612827"/>
              <a:gd name="csX7" fmla="*/ 0 w 1461030"/>
              <a:gd name="csY7" fmla="*/ 612827 h 612827"/>
              <a:gd name="csX8" fmla="*/ 0 w 1461030"/>
              <a:gd name="csY8" fmla="*/ 0 h 612827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461030" h="612827" fill="none" extrusionOk="0">
                <a:moveTo>
                  <a:pt x="0" y="0"/>
                </a:moveTo>
                <a:cubicBezTo>
                  <a:pt x="187481" y="9344"/>
                  <a:pt x="334829" y="20846"/>
                  <a:pt x="487010" y="0"/>
                </a:cubicBezTo>
                <a:cubicBezTo>
                  <a:pt x="639191" y="-20846"/>
                  <a:pt x="831165" y="-5402"/>
                  <a:pt x="974020" y="0"/>
                </a:cubicBezTo>
                <a:cubicBezTo>
                  <a:pt x="1116875" y="5402"/>
                  <a:pt x="1360412" y="-158"/>
                  <a:pt x="1461030" y="0"/>
                </a:cubicBezTo>
                <a:cubicBezTo>
                  <a:pt x="1452792" y="285334"/>
                  <a:pt x="1489061" y="454051"/>
                  <a:pt x="1461030" y="612827"/>
                </a:cubicBezTo>
                <a:cubicBezTo>
                  <a:pt x="1275135" y="617230"/>
                  <a:pt x="1164082" y="605851"/>
                  <a:pt x="959410" y="612827"/>
                </a:cubicBezTo>
                <a:cubicBezTo>
                  <a:pt x="754738" y="619803"/>
                  <a:pt x="629779" y="601346"/>
                  <a:pt x="472400" y="612827"/>
                </a:cubicBezTo>
                <a:cubicBezTo>
                  <a:pt x="315021" y="624309"/>
                  <a:pt x="204842" y="620633"/>
                  <a:pt x="0" y="612827"/>
                </a:cubicBezTo>
                <a:cubicBezTo>
                  <a:pt x="-25451" y="334624"/>
                  <a:pt x="-17488" y="151313"/>
                  <a:pt x="0" y="0"/>
                </a:cubicBezTo>
                <a:close/>
              </a:path>
              <a:path w="1461030" h="612827" stroke="0" extrusionOk="0">
                <a:moveTo>
                  <a:pt x="0" y="0"/>
                </a:moveTo>
                <a:cubicBezTo>
                  <a:pt x="182403" y="22614"/>
                  <a:pt x="343934" y="-3694"/>
                  <a:pt x="501620" y="0"/>
                </a:cubicBezTo>
                <a:cubicBezTo>
                  <a:pt x="659306" y="3694"/>
                  <a:pt x="837613" y="-988"/>
                  <a:pt x="1017851" y="0"/>
                </a:cubicBezTo>
                <a:cubicBezTo>
                  <a:pt x="1198089" y="988"/>
                  <a:pt x="1279734" y="-19385"/>
                  <a:pt x="1461030" y="0"/>
                </a:cubicBezTo>
                <a:cubicBezTo>
                  <a:pt x="1442072" y="217665"/>
                  <a:pt x="1477148" y="457380"/>
                  <a:pt x="1461030" y="612827"/>
                </a:cubicBezTo>
                <a:cubicBezTo>
                  <a:pt x="1284315" y="605937"/>
                  <a:pt x="1172205" y="625255"/>
                  <a:pt x="974020" y="612827"/>
                </a:cubicBezTo>
                <a:cubicBezTo>
                  <a:pt x="775835" y="600400"/>
                  <a:pt x="733635" y="630819"/>
                  <a:pt x="501620" y="612827"/>
                </a:cubicBezTo>
                <a:cubicBezTo>
                  <a:pt x="269605" y="594835"/>
                  <a:pt x="149974" y="603800"/>
                  <a:pt x="0" y="612827"/>
                </a:cubicBezTo>
                <a:cubicBezTo>
                  <a:pt x="-16794" y="478061"/>
                  <a:pt x="13639" y="278612"/>
                  <a:pt x="0" y="0"/>
                </a:cubicBezTo>
                <a:close/>
              </a:path>
            </a:pathLst>
          </a:custGeom>
          <a:solidFill>
            <a:srgbClr val="002060"/>
          </a:solidFill>
          <a:ln>
            <a:extLst>
              <a:ext uri="{C807C97D-BFC1-408E-A445-0C87EB9F89A2}">
                <ask:lineSketchStyleProps xmlns:ask="http://schemas.microsoft.com/office/drawing/2018/sketchyshapes" sd="259550822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F1FDD83E-12AD-F2D6-2C59-EA1F84DF6905}"/>
              </a:ext>
            </a:extLst>
          </p:cNvPr>
          <p:cNvSpPr/>
          <p:nvPr/>
        </p:nvSpPr>
        <p:spPr>
          <a:xfrm>
            <a:off x="4949475" y="2901508"/>
            <a:ext cx="371003" cy="463428"/>
          </a:xfrm>
          <a:custGeom>
            <a:avLst/>
            <a:gdLst>
              <a:gd name="csX0" fmla="*/ 0 w 371003"/>
              <a:gd name="csY0" fmla="*/ 0 h 463428"/>
              <a:gd name="csX1" fmla="*/ 371003 w 371003"/>
              <a:gd name="csY1" fmla="*/ 0 h 463428"/>
              <a:gd name="csX2" fmla="*/ 371003 w 371003"/>
              <a:gd name="csY2" fmla="*/ 463428 h 463428"/>
              <a:gd name="csX3" fmla="*/ 0 w 371003"/>
              <a:gd name="csY3" fmla="*/ 463428 h 463428"/>
              <a:gd name="csX4" fmla="*/ 0 w 371003"/>
              <a:gd name="csY4" fmla="*/ 0 h 46342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463428" fill="none" extrusionOk="0">
                <a:moveTo>
                  <a:pt x="0" y="0"/>
                </a:moveTo>
                <a:cubicBezTo>
                  <a:pt x="159941" y="-3185"/>
                  <a:pt x="236307" y="-3493"/>
                  <a:pt x="371003" y="0"/>
                </a:cubicBezTo>
                <a:cubicBezTo>
                  <a:pt x="364889" y="216408"/>
                  <a:pt x="366774" y="286883"/>
                  <a:pt x="371003" y="463428"/>
                </a:cubicBezTo>
                <a:cubicBezTo>
                  <a:pt x="259988" y="460457"/>
                  <a:pt x="149533" y="474681"/>
                  <a:pt x="0" y="463428"/>
                </a:cubicBezTo>
                <a:cubicBezTo>
                  <a:pt x="22012" y="366263"/>
                  <a:pt x="860" y="204349"/>
                  <a:pt x="0" y="0"/>
                </a:cubicBezTo>
                <a:close/>
              </a:path>
              <a:path w="371003" h="463428" stroke="0" extrusionOk="0">
                <a:moveTo>
                  <a:pt x="0" y="0"/>
                </a:moveTo>
                <a:cubicBezTo>
                  <a:pt x="145145" y="12173"/>
                  <a:pt x="255880" y="-8226"/>
                  <a:pt x="371003" y="0"/>
                </a:cubicBezTo>
                <a:cubicBezTo>
                  <a:pt x="358467" y="199182"/>
                  <a:pt x="358981" y="293380"/>
                  <a:pt x="371003" y="463428"/>
                </a:cubicBezTo>
                <a:cubicBezTo>
                  <a:pt x="246717" y="456002"/>
                  <a:pt x="154716" y="461285"/>
                  <a:pt x="0" y="463428"/>
                </a:cubicBezTo>
                <a:cubicBezTo>
                  <a:pt x="-6021" y="245354"/>
                  <a:pt x="1054" y="94766"/>
                  <a:pt x="0" y="0"/>
                </a:cubicBezTo>
                <a:close/>
              </a:path>
            </a:pathLst>
          </a:custGeom>
          <a:solidFill>
            <a:srgbClr val="00B050"/>
          </a:solidFill>
          <a:ln>
            <a:extLst>
              <a:ext uri="{C807C97D-BFC1-408E-A445-0C87EB9F89A2}">
                <ask:lineSketchStyleProps xmlns:ask="http://schemas.microsoft.com/office/drawing/2018/sketchyshapes" sd="8872582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86" name="TextBox 1085">
            <a:extLst>
              <a:ext uri="{FF2B5EF4-FFF2-40B4-BE49-F238E27FC236}">
                <a16:creationId xmlns:a16="http://schemas.microsoft.com/office/drawing/2014/main" id="{86C09474-7A34-B8D5-95F0-BEA6E1AE2E01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ED23342-6784-F12A-D883-FB7A592CC66E}"/>
              </a:ext>
            </a:extLst>
          </p:cNvPr>
          <p:cNvSpPr/>
          <p:nvPr/>
        </p:nvSpPr>
        <p:spPr>
          <a:xfrm>
            <a:off x="8570289" y="2968963"/>
            <a:ext cx="1767487" cy="441780"/>
          </a:xfrm>
          <a:custGeom>
            <a:avLst/>
            <a:gdLst>
              <a:gd name="csX0" fmla="*/ 0 w 1767487"/>
              <a:gd name="csY0" fmla="*/ 0 h 441780"/>
              <a:gd name="csX1" fmla="*/ 571487 w 1767487"/>
              <a:gd name="csY1" fmla="*/ 0 h 441780"/>
              <a:gd name="csX2" fmla="*/ 1178325 w 1767487"/>
              <a:gd name="csY2" fmla="*/ 0 h 441780"/>
              <a:gd name="csX3" fmla="*/ 1767487 w 1767487"/>
              <a:gd name="csY3" fmla="*/ 0 h 441780"/>
              <a:gd name="csX4" fmla="*/ 1767487 w 1767487"/>
              <a:gd name="csY4" fmla="*/ 441780 h 441780"/>
              <a:gd name="csX5" fmla="*/ 1160650 w 1767487"/>
              <a:gd name="csY5" fmla="*/ 441780 h 441780"/>
              <a:gd name="csX6" fmla="*/ 606837 w 1767487"/>
              <a:gd name="csY6" fmla="*/ 441780 h 441780"/>
              <a:gd name="csX7" fmla="*/ 0 w 1767487"/>
              <a:gd name="csY7" fmla="*/ 441780 h 441780"/>
              <a:gd name="csX8" fmla="*/ 0 w 1767487"/>
              <a:gd name="csY8" fmla="*/ 0 h 4417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767487" h="441780" fill="none" extrusionOk="0">
                <a:moveTo>
                  <a:pt x="0" y="0"/>
                </a:moveTo>
                <a:cubicBezTo>
                  <a:pt x="156260" y="-44347"/>
                  <a:pt x="385130" y="10184"/>
                  <a:pt x="571487" y="0"/>
                </a:cubicBezTo>
                <a:cubicBezTo>
                  <a:pt x="757844" y="-10184"/>
                  <a:pt x="921949" y="44711"/>
                  <a:pt x="1178325" y="0"/>
                </a:cubicBezTo>
                <a:cubicBezTo>
                  <a:pt x="1434701" y="-44711"/>
                  <a:pt x="1632860" y="4994"/>
                  <a:pt x="1767487" y="0"/>
                </a:cubicBezTo>
                <a:cubicBezTo>
                  <a:pt x="1818421" y="97921"/>
                  <a:pt x="1732202" y="288732"/>
                  <a:pt x="1767487" y="441780"/>
                </a:cubicBezTo>
                <a:cubicBezTo>
                  <a:pt x="1597676" y="488493"/>
                  <a:pt x="1314230" y="371506"/>
                  <a:pt x="1160650" y="441780"/>
                </a:cubicBezTo>
                <a:cubicBezTo>
                  <a:pt x="1007070" y="512054"/>
                  <a:pt x="817273" y="394617"/>
                  <a:pt x="606837" y="441780"/>
                </a:cubicBezTo>
                <a:cubicBezTo>
                  <a:pt x="396401" y="488943"/>
                  <a:pt x="248570" y="380394"/>
                  <a:pt x="0" y="441780"/>
                </a:cubicBezTo>
                <a:cubicBezTo>
                  <a:pt x="-18966" y="299377"/>
                  <a:pt x="34823" y="177256"/>
                  <a:pt x="0" y="0"/>
                </a:cubicBezTo>
                <a:close/>
              </a:path>
              <a:path w="1767487" h="441780" stroke="0" extrusionOk="0">
                <a:moveTo>
                  <a:pt x="0" y="0"/>
                </a:moveTo>
                <a:cubicBezTo>
                  <a:pt x="164607" y="-48577"/>
                  <a:pt x="414134" y="38875"/>
                  <a:pt x="606837" y="0"/>
                </a:cubicBezTo>
                <a:cubicBezTo>
                  <a:pt x="799540" y="-38875"/>
                  <a:pt x="1025467" y="60907"/>
                  <a:pt x="1160650" y="0"/>
                </a:cubicBezTo>
                <a:cubicBezTo>
                  <a:pt x="1295833" y="-60907"/>
                  <a:pt x="1500752" y="68082"/>
                  <a:pt x="1767487" y="0"/>
                </a:cubicBezTo>
                <a:cubicBezTo>
                  <a:pt x="1781160" y="178903"/>
                  <a:pt x="1742590" y="250226"/>
                  <a:pt x="1767487" y="441780"/>
                </a:cubicBezTo>
                <a:cubicBezTo>
                  <a:pt x="1514467" y="457368"/>
                  <a:pt x="1325183" y="413104"/>
                  <a:pt x="1196000" y="441780"/>
                </a:cubicBezTo>
                <a:cubicBezTo>
                  <a:pt x="1066817" y="470456"/>
                  <a:pt x="708300" y="391988"/>
                  <a:pt x="571487" y="441780"/>
                </a:cubicBezTo>
                <a:cubicBezTo>
                  <a:pt x="434674" y="491572"/>
                  <a:pt x="135797" y="396217"/>
                  <a:pt x="0" y="441780"/>
                </a:cubicBezTo>
                <a:cubicBezTo>
                  <a:pt x="-20540" y="242109"/>
                  <a:pt x="45321" y="165880"/>
                  <a:pt x="0" y="0"/>
                </a:cubicBezTo>
                <a:close/>
              </a:path>
            </a:pathLst>
          </a:custGeom>
          <a:solidFill>
            <a:srgbClr val="FFFF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BC35432B-D08F-097C-E5D2-60D604989ECD}"/>
              </a:ext>
            </a:extLst>
          </p:cNvPr>
          <p:cNvSpPr/>
          <p:nvPr/>
        </p:nvSpPr>
        <p:spPr>
          <a:xfrm>
            <a:off x="4866680" y="3559865"/>
            <a:ext cx="2757835" cy="527492"/>
          </a:xfrm>
          <a:custGeom>
            <a:avLst/>
            <a:gdLst>
              <a:gd name="csX0" fmla="*/ 0 w 2757835"/>
              <a:gd name="csY0" fmla="*/ 33142 h 527492"/>
              <a:gd name="csX1" fmla="*/ 33142 w 2757835"/>
              <a:gd name="csY1" fmla="*/ 0 h 527492"/>
              <a:gd name="csX2" fmla="*/ 652199 w 2757835"/>
              <a:gd name="csY2" fmla="*/ 0 h 527492"/>
              <a:gd name="csX3" fmla="*/ 1298171 w 2757835"/>
              <a:gd name="csY3" fmla="*/ 0 h 527492"/>
              <a:gd name="csX4" fmla="*/ 1944143 w 2757835"/>
              <a:gd name="csY4" fmla="*/ 0 h 527492"/>
              <a:gd name="csX5" fmla="*/ 2724693 w 2757835"/>
              <a:gd name="csY5" fmla="*/ 0 h 527492"/>
              <a:gd name="csX6" fmla="*/ 2757835 w 2757835"/>
              <a:gd name="csY6" fmla="*/ 33142 h 527492"/>
              <a:gd name="csX7" fmla="*/ 2757835 w 2757835"/>
              <a:gd name="csY7" fmla="*/ 494350 h 527492"/>
              <a:gd name="csX8" fmla="*/ 2724693 w 2757835"/>
              <a:gd name="csY8" fmla="*/ 527492 h 527492"/>
              <a:gd name="csX9" fmla="*/ 2051805 w 2757835"/>
              <a:gd name="csY9" fmla="*/ 527492 h 527492"/>
              <a:gd name="csX10" fmla="*/ 1352002 w 2757835"/>
              <a:gd name="csY10" fmla="*/ 527492 h 527492"/>
              <a:gd name="csX11" fmla="*/ 732945 w 2757835"/>
              <a:gd name="csY11" fmla="*/ 527492 h 527492"/>
              <a:gd name="csX12" fmla="*/ 33142 w 2757835"/>
              <a:gd name="csY12" fmla="*/ 527492 h 527492"/>
              <a:gd name="csX13" fmla="*/ 0 w 2757835"/>
              <a:gd name="csY13" fmla="*/ 494350 h 527492"/>
              <a:gd name="csX14" fmla="*/ 0 w 2757835"/>
              <a:gd name="csY14" fmla="*/ 33142 h 5274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57835" h="527492" fill="none" extrusionOk="0">
                <a:moveTo>
                  <a:pt x="0" y="33142"/>
                </a:moveTo>
                <a:cubicBezTo>
                  <a:pt x="1421" y="10931"/>
                  <a:pt x="14478" y="-2151"/>
                  <a:pt x="33142" y="0"/>
                </a:cubicBezTo>
                <a:cubicBezTo>
                  <a:pt x="336121" y="26682"/>
                  <a:pt x="487006" y="19435"/>
                  <a:pt x="652199" y="0"/>
                </a:cubicBezTo>
                <a:cubicBezTo>
                  <a:pt x="817392" y="-19435"/>
                  <a:pt x="983539" y="30764"/>
                  <a:pt x="1298171" y="0"/>
                </a:cubicBezTo>
                <a:cubicBezTo>
                  <a:pt x="1612803" y="-30764"/>
                  <a:pt x="1747522" y="24377"/>
                  <a:pt x="1944143" y="0"/>
                </a:cubicBezTo>
                <a:cubicBezTo>
                  <a:pt x="2140764" y="-24377"/>
                  <a:pt x="2440619" y="4598"/>
                  <a:pt x="2724693" y="0"/>
                </a:cubicBezTo>
                <a:cubicBezTo>
                  <a:pt x="2741462" y="334"/>
                  <a:pt x="2755260" y="18538"/>
                  <a:pt x="2757835" y="33142"/>
                </a:cubicBezTo>
                <a:cubicBezTo>
                  <a:pt x="2774080" y="185191"/>
                  <a:pt x="2735059" y="366597"/>
                  <a:pt x="2757835" y="494350"/>
                </a:cubicBezTo>
                <a:cubicBezTo>
                  <a:pt x="2757734" y="510329"/>
                  <a:pt x="2742596" y="526903"/>
                  <a:pt x="2724693" y="527492"/>
                </a:cubicBezTo>
                <a:cubicBezTo>
                  <a:pt x="2454657" y="520614"/>
                  <a:pt x="2340387" y="540336"/>
                  <a:pt x="2051805" y="527492"/>
                </a:cubicBezTo>
                <a:cubicBezTo>
                  <a:pt x="1763223" y="514648"/>
                  <a:pt x="1656452" y="505787"/>
                  <a:pt x="1352002" y="527492"/>
                </a:cubicBezTo>
                <a:cubicBezTo>
                  <a:pt x="1047552" y="549197"/>
                  <a:pt x="884520" y="549712"/>
                  <a:pt x="732945" y="527492"/>
                </a:cubicBezTo>
                <a:cubicBezTo>
                  <a:pt x="581370" y="505272"/>
                  <a:pt x="319509" y="510950"/>
                  <a:pt x="33142" y="527492"/>
                </a:cubicBezTo>
                <a:cubicBezTo>
                  <a:pt x="15456" y="525274"/>
                  <a:pt x="-607" y="513312"/>
                  <a:pt x="0" y="494350"/>
                </a:cubicBezTo>
                <a:cubicBezTo>
                  <a:pt x="17401" y="372708"/>
                  <a:pt x="5941" y="196541"/>
                  <a:pt x="0" y="33142"/>
                </a:cubicBezTo>
                <a:close/>
              </a:path>
              <a:path w="2757835" h="527492" stroke="0" extrusionOk="0">
                <a:moveTo>
                  <a:pt x="0" y="33142"/>
                </a:moveTo>
                <a:cubicBezTo>
                  <a:pt x="861" y="14245"/>
                  <a:pt x="14572" y="1648"/>
                  <a:pt x="33142" y="0"/>
                </a:cubicBezTo>
                <a:cubicBezTo>
                  <a:pt x="351543" y="32136"/>
                  <a:pt x="534732" y="34344"/>
                  <a:pt x="732945" y="0"/>
                </a:cubicBezTo>
                <a:cubicBezTo>
                  <a:pt x="931158" y="-34344"/>
                  <a:pt x="1112983" y="-19441"/>
                  <a:pt x="1432749" y="0"/>
                </a:cubicBezTo>
                <a:cubicBezTo>
                  <a:pt x="1752515" y="19441"/>
                  <a:pt x="2314593" y="58028"/>
                  <a:pt x="2724693" y="0"/>
                </a:cubicBezTo>
                <a:cubicBezTo>
                  <a:pt x="2743382" y="1794"/>
                  <a:pt x="2759144" y="17711"/>
                  <a:pt x="2757835" y="33142"/>
                </a:cubicBezTo>
                <a:cubicBezTo>
                  <a:pt x="2763559" y="199640"/>
                  <a:pt x="2738009" y="324964"/>
                  <a:pt x="2757835" y="494350"/>
                </a:cubicBezTo>
                <a:cubicBezTo>
                  <a:pt x="2757652" y="517047"/>
                  <a:pt x="2745482" y="525505"/>
                  <a:pt x="2724693" y="527492"/>
                </a:cubicBezTo>
                <a:cubicBezTo>
                  <a:pt x="2582842" y="548968"/>
                  <a:pt x="2268931" y="508051"/>
                  <a:pt x="2132552" y="527492"/>
                </a:cubicBezTo>
                <a:cubicBezTo>
                  <a:pt x="1996173" y="546933"/>
                  <a:pt x="1574929" y="527945"/>
                  <a:pt x="1405833" y="527492"/>
                </a:cubicBezTo>
                <a:cubicBezTo>
                  <a:pt x="1236737" y="527039"/>
                  <a:pt x="981091" y="522151"/>
                  <a:pt x="813692" y="527492"/>
                </a:cubicBezTo>
                <a:cubicBezTo>
                  <a:pt x="646293" y="532833"/>
                  <a:pt x="329498" y="494378"/>
                  <a:pt x="33142" y="527492"/>
                </a:cubicBezTo>
                <a:cubicBezTo>
                  <a:pt x="13281" y="523232"/>
                  <a:pt x="-2431" y="509535"/>
                  <a:pt x="0" y="494350"/>
                </a:cubicBezTo>
                <a:cubicBezTo>
                  <a:pt x="-21166" y="391356"/>
                  <a:pt x="18554" y="174901"/>
                  <a:pt x="0" y="3314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Subtask 2</a:t>
            </a:r>
          </a:p>
        </p:txBody>
      </p:sp>
      <p:sp>
        <p:nvSpPr>
          <p:cNvPr id="16" name="Rounded Rectangle 15">
            <a:extLst>
              <a:ext uri="{FF2B5EF4-FFF2-40B4-BE49-F238E27FC236}">
                <a16:creationId xmlns:a16="http://schemas.microsoft.com/office/drawing/2014/main" id="{0CBD6513-636D-0560-0DF8-016DA34F4CC2}"/>
              </a:ext>
            </a:extLst>
          </p:cNvPr>
          <p:cNvSpPr/>
          <p:nvPr/>
        </p:nvSpPr>
        <p:spPr>
          <a:xfrm>
            <a:off x="4674609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AC52D2C-69E9-B830-92DE-63D5ABFC8AA6}"/>
              </a:ext>
            </a:extLst>
          </p:cNvPr>
          <p:cNvSpPr txBox="1"/>
          <p:nvPr/>
        </p:nvSpPr>
        <p:spPr>
          <a:xfrm>
            <a:off x="5394243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28" name="Rounded Rectangle 27">
            <a:extLst>
              <a:ext uri="{FF2B5EF4-FFF2-40B4-BE49-F238E27FC236}">
                <a16:creationId xmlns:a16="http://schemas.microsoft.com/office/drawing/2014/main" id="{2B101AC2-CAE8-3C91-386A-1D7157EF59E7}"/>
              </a:ext>
            </a:extLst>
          </p:cNvPr>
          <p:cNvSpPr/>
          <p:nvPr/>
        </p:nvSpPr>
        <p:spPr>
          <a:xfrm>
            <a:off x="8487494" y="3559865"/>
            <a:ext cx="2757835" cy="527492"/>
          </a:xfrm>
          <a:custGeom>
            <a:avLst/>
            <a:gdLst>
              <a:gd name="csX0" fmla="*/ 0 w 2757835"/>
              <a:gd name="csY0" fmla="*/ 33142 h 527492"/>
              <a:gd name="csX1" fmla="*/ 33142 w 2757835"/>
              <a:gd name="csY1" fmla="*/ 0 h 527492"/>
              <a:gd name="csX2" fmla="*/ 652199 w 2757835"/>
              <a:gd name="csY2" fmla="*/ 0 h 527492"/>
              <a:gd name="csX3" fmla="*/ 1298171 w 2757835"/>
              <a:gd name="csY3" fmla="*/ 0 h 527492"/>
              <a:gd name="csX4" fmla="*/ 1944143 w 2757835"/>
              <a:gd name="csY4" fmla="*/ 0 h 527492"/>
              <a:gd name="csX5" fmla="*/ 2724693 w 2757835"/>
              <a:gd name="csY5" fmla="*/ 0 h 527492"/>
              <a:gd name="csX6" fmla="*/ 2757835 w 2757835"/>
              <a:gd name="csY6" fmla="*/ 33142 h 527492"/>
              <a:gd name="csX7" fmla="*/ 2757835 w 2757835"/>
              <a:gd name="csY7" fmla="*/ 494350 h 527492"/>
              <a:gd name="csX8" fmla="*/ 2724693 w 2757835"/>
              <a:gd name="csY8" fmla="*/ 527492 h 527492"/>
              <a:gd name="csX9" fmla="*/ 2051805 w 2757835"/>
              <a:gd name="csY9" fmla="*/ 527492 h 527492"/>
              <a:gd name="csX10" fmla="*/ 1352002 w 2757835"/>
              <a:gd name="csY10" fmla="*/ 527492 h 527492"/>
              <a:gd name="csX11" fmla="*/ 732945 w 2757835"/>
              <a:gd name="csY11" fmla="*/ 527492 h 527492"/>
              <a:gd name="csX12" fmla="*/ 33142 w 2757835"/>
              <a:gd name="csY12" fmla="*/ 527492 h 527492"/>
              <a:gd name="csX13" fmla="*/ 0 w 2757835"/>
              <a:gd name="csY13" fmla="*/ 494350 h 527492"/>
              <a:gd name="csX14" fmla="*/ 0 w 2757835"/>
              <a:gd name="csY14" fmla="*/ 33142 h 527492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57835" h="527492" fill="none" extrusionOk="0">
                <a:moveTo>
                  <a:pt x="0" y="33142"/>
                </a:moveTo>
                <a:cubicBezTo>
                  <a:pt x="1421" y="10931"/>
                  <a:pt x="14478" y="-2151"/>
                  <a:pt x="33142" y="0"/>
                </a:cubicBezTo>
                <a:cubicBezTo>
                  <a:pt x="336121" y="26682"/>
                  <a:pt x="487006" y="19435"/>
                  <a:pt x="652199" y="0"/>
                </a:cubicBezTo>
                <a:cubicBezTo>
                  <a:pt x="817392" y="-19435"/>
                  <a:pt x="983539" y="30764"/>
                  <a:pt x="1298171" y="0"/>
                </a:cubicBezTo>
                <a:cubicBezTo>
                  <a:pt x="1612803" y="-30764"/>
                  <a:pt x="1747522" y="24377"/>
                  <a:pt x="1944143" y="0"/>
                </a:cubicBezTo>
                <a:cubicBezTo>
                  <a:pt x="2140764" y="-24377"/>
                  <a:pt x="2440619" y="4598"/>
                  <a:pt x="2724693" y="0"/>
                </a:cubicBezTo>
                <a:cubicBezTo>
                  <a:pt x="2741462" y="334"/>
                  <a:pt x="2755260" y="18538"/>
                  <a:pt x="2757835" y="33142"/>
                </a:cubicBezTo>
                <a:cubicBezTo>
                  <a:pt x="2774080" y="185191"/>
                  <a:pt x="2735059" y="366597"/>
                  <a:pt x="2757835" y="494350"/>
                </a:cubicBezTo>
                <a:cubicBezTo>
                  <a:pt x="2757734" y="510329"/>
                  <a:pt x="2742596" y="526903"/>
                  <a:pt x="2724693" y="527492"/>
                </a:cubicBezTo>
                <a:cubicBezTo>
                  <a:pt x="2454657" y="520614"/>
                  <a:pt x="2340387" y="540336"/>
                  <a:pt x="2051805" y="527492"/>
                </a:cubicBezTo>
                <a:cubicBezTo>
                  <a:pt x="1763223" y="514648"/>
                  <a:pt x="1656452" y="505787"/>
                  <a:pt x="1352002" y="527492"/>
                </a:cubicBezTo>
                <a:cubicBezTo>
                  <a:pt x="1047552" y="549197"/>
                  <a:pt x="884520" y="549712"/>
                  <a:pt x="732945" y="527492"/>
                </a:cubicBezTo>
                <a:cubicBezTo>
                  <a:pt x="581370" y="505272"/>
                  <a:pt x="319509" y="510950"/>
                  <a:pt x="33142" y="527492"/>
                </a:cubicBezTo>
                <a:cubicBezTo>
                  <a:pt x="15456" y="525274"/>
                  <a:pt x="-607" y="513312"/>
                  <a:pt x="0" y="494350"/>
                </a:cubicBezTo>
                <a:cubicBezTo>
                  <a:pt x="17401" y="372708"/>
                  <a:pt x="5941" y="196541"/>
                  <a:pt x="0" y="33142"/>
                </a:cubicBezTo>
                <a:close/>
              </a:path>
              <a:path w="2757835" h="527492" stroke="0" extrusionOk="0">
                <a:moveTo>
                  <a:pt x="0" y="33142"/>
                </a:moveTo>
                <a:cubicBezTo>
                  <a:pt x="861" y="14245"/>
                  <a:pt x="14572" y="1648"/>
                  <a:pt x="33142" y="0"/>
                </a:cubicBezTo>
                <a:cubicBezTo>
                  <a:pt x="351543" y="32136"/>
                  <a:pt x="534732" y="34344"/>
                  <a:pt x="732945" y="0"/>
                </a:cubicBezTo>
                <a:cubicBezTo>
                  <a:pt x="931158" y="-34344"/>
                  <a:pt x="1112983" y="-19441"/>
                  <a:pt x="1432749" y="0"/>
                </a:cubicBezTo>
                <a:cubicBezTo>
                  <a:pt x="1752515" y="19441"/>
                  <a:pt x="2314593" y="58028"/>
                  <a:pt x="2724693" y="0"/>
                </a:cubicBezTo>
                <a:cubicBezTo>
                  <a:pt x="2743382" y="1794"/>
                  <a:pt x="2759144" y="17711"/>
                  <a:pt x="2757835" y="33142"/>
                </a:cubicBezTo>
                <a:cubicBezTo>
                  <a:pt x="2763559" y="199640"/>
                  <a:pt x="2738009" y="324964"/>
                  <a:pt x="2757835" y="494350"/>
                </a:cubicBezTo>
                <a:cubicBezTo>
                  <a:pt x="2757652" y="517047"/>
                  <a:pt x="2745482" y="525505"/>
                  <a:pt x="2724693" y="527492"/>
                </a:cubicBezTo>
                <a:cubicBezTo>
                  <a:pt x="2582842" y="548968"/>
                  <a:pt x="2268931" y="508051"/>
                  <a:pt x="2132552" y="527492"/>
                </a:cubicBezTo>
                <a:cubicBezTo>
                  <a:pt x="1996173" y="546933"/>
                  <a:pt x="1574929" y="527945"/>
                  <a:pt x="1405833" y="527492"/>
                </a:cubicBezTo>
                <a:cubicBezTo>
                  <a:pt x="1236737" y="527039"/>
                  <a:pt x="981091" y="522151"/>
                  <a:pt x="813692" y="527492"/>
                </a:cubicBezTo>
                <a:cubicBezTo>
                  <a:pt x="646293" y="532833"/>
                  <a:pt x="329498" y="494378"/>
                  <a:pt x="33142" y="527492"/>
                </a:cubicBezTo>
                <a:cubicBezTo>
                  <a:pt x="13281" y="523232"/>
                  <a:pt x="-2431" y="509535"/>
                  <a:pt x="0" y="494350"/>
                </a:cubicBezTo>
                <a:cubicBezTo>
                  <a:pt x="-21166" y="391356"/>
                  <a:pt x="18554" y="174901"/>
                  <a:pt x="0" y="33142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Subtask 3</a:t>
            </a:r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F1D3AF9C-E141-C486-549F-24F428A9C899}"/>
              </a:ext>
            </a:extLst>
          </p:cNvPr>
          <p:cNvSpPr/>
          <p:nvPr/>
        </p:nvSpPr>
        <p:spPr>
          <a:xfrm>
            <a:off x="8295423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33AEDFDA-D068-03A7-890C-3924CC00CBA0}"/>
              </a:ext>
            </a:extLst>
          </p:cNvPr>
          <p:cNvSpPr txBox="1"/>
          <p:nvPr/>
        </p:nvSpPr>
        <p:spPr>
          <a:xfrm>
            <a:off x="9015057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5BEDFAE5-BD47-7B9B-244E-2E445CC77E54}"/>
              </a:ext>
            </a:extLst>
          </p:cNvPr>
          <p:cNvSpPr txBox="1"/>
          <p:nvPr/>
        </p:nvSpPr>
        <p:spPr>
          <a:xfrm>
            <a:off x="9675351" y="973888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E21BC13-3DF6-74D6-2277-977F7AF99A3D}"/>
              </a:ext>
            </a:extLst>
          </p:cNvPr>
          <p:cNvSpPr txBox="1"/>
          <p:nvPr/>
        </p:nvSpPr>
        <p:spPr>
          <a:xfrm>
            <a:off x="9218375" y="1425439"/>
            <a:ext cx="2467461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Chain of Small Steps</a:t>
            </a:r>
          </a:p>
        </p:txBody>
      </p:sp>
      <p:pic>
        <p:nvPicPr>
          <p:cNvPr id="39" name="Picture 38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27B3986D-C1AE-F89A-D868-17824CA5E08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 rot="18326937">
            <a:off x="9305382" y="991921"/>
            <a:ext cx="435801" cy="302249"/>
          </a:xfrm>
          <a:prstGeom prst="rect">
            <a:avLst/>
          </a:prstGeom>
        </p:spPr>
      </p:pic>
      <p:sp>
        <p:nvSpPr>
          <p:cNvPr id="41" name="TextBox 40">
            <a:extLst>
              <a:ext uri="{FF2B5EF4-FFF2-40B4-BE49-F238E27FC236}">
                <a16:creationId xmlns:a16="http://schemas.microsoft.com/office/drawing/2014/main" id="{10D9C786-DCB8-0E86-6850-FE248034E393}"/>
              </a:ext>
            </a:extLst>
          </p:cNvPr>
          <p:cNvSpPr txBox="1"/>
          <p:nvPr/>
        </p:nvSpPr>
        <p:spPr>
          <a:xfrm>
            <a:off x="4598224" y="1795266"/>
            <a:ext cx="388927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/>
              <a:t>Take smaller steps, so you can </a:t>
            </a:r>
            <a:r>
              <a:rPr lang="en-US" sz="2000" b="1"/>
              <a:t>steer</a:t>
            </a:r>
          </a:p>
        </p:txBody>
      </p:sp>
      <p:pic>
        <p:nvPicPr>
          <p:cNvPr id="45" name="Picture 44" descr="A black and white drawing of a steering wheel&#10;&#10;AI-generated content may be incorrect.">
            <a:extLst>
              <a:ext uri="{FF2B5EF4-FFF2-40B4-BE49-F238E27FC236}">
                <a16:creationId xmlns:a16="http://schemas.microsoft.com/office/drawing/2014/main" id="{1B6CDF34-ABB4-ACBD-E220-D68803803E0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52977" y="530305"/>
            <a:ext cx="1160955" cy="1137454"/>
          </a:xfrm>
          <a:prstGeom prst="rect">
            <a:avLst/>
          </a:prstGeom>
        </p:spPr>
      </p:pic>
      <p:pic>
        <p:nvPicPr>
          <p:cNvPr id="46" name="Picture 45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6BF8EC33-B262-1097-FFB7-08C80160FBB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79620" y="5663101"/>
            <a:ext cx="715778" cy="695975"/>
          </a:xfrm>
          <a:prstGeom prst="rect">
            <a:avLst/>
          </a:prstGeom>
        </p:spPr>
      </p:pic>
      <p:pic>
        <p:nvPicPr>
          <p:cNvPr id="47" name="Picture 46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00F8B66E-E472-40FB-5FC3-164C2E75756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908737" y="5663101"/>
            <a:ext cx="715778" cy="695975"/>
          </a:xfrm>
          <a:prstGeom prst="rect">
            <a:avLst/>
          </a:prstGeom>
        </p:spPr>
      </p:pic>
      <p:pic>
        <p:nvPicPr>
          <p:cNvPr id="48" name="Picture 47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9ABA2BCF-E3B8-65BC-6702-9E7ED24B61B1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532537" y="5663101"/>
            <a:ext cx="715778" cy="695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98336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8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6" fill="hold">
                      <p:stCondLst>
                        <p:cond delay="indefinite"/>
                      </p:stCondLst>
                      <p:childTnLst>
                        <p:par>
                          <p:cTn id="47" fill="hold">
                            <p:stCondLst>
                              <p:cond delay="0"/>
                            </p:stCondLst>
                            <p:childTnLst>
                              <p:par>
                                <p:cTn id="4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3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4" fill="hold">
                      <p:stCondLst>
                        <p:cond delay="indefinite"/>
                      </p:stCondLst>
                      <p:childTnLst>
                        <p:par>
                          <p:cTn id="55" fill="hold">
                            <p:stCondLst>
                              <p:cond delay="0"/>
                            </p:stCondLst>
                            <p:childTnLst>
                              <p:par>
                                <p:cTn id="56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6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1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2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4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5" fill="hold">
                      <p:stCondLst>
                        <p:cond delay="indefinite"/>
                      </p:stCondLst>
                      <p:childTnLst>
                        <p:par>
                          <p:cTn id="76" fill="hold">
                            <p:stCondLst>
                              <p:cond delay="0"/>
                            </p:stCondLst>
                            <p:childTnLst>
                              <p:par>
                                <p:cTn id="7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2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3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 animBg="1"/>
      <p:bldP spid="31" grpId="0" animBg="1"/>
      <p:bldP spid="32" grpId="0" animBg="1"/>
      <p:bldP spid="34" grpId="0" animBg="1"/>
      <p:bldP spid="37" grpId="0" animBg="1"/>
      <p:bldP spid="40" grpId="0" animBg="1"/>
      <p:bldP spid="2" grpId="0" animBg="1"/>
      <p:bldP spid="13" grpId="0" animBg="1"/>
      <p:bldP spid="16" grpId="0" animBg="1"/>
      <p:bldP spid="17" grpId="0"/>
      <p:bldP spid="28" grpId="0" animBg="1"/>
      <p:bldP spid="29" grpId="0" animBg="1"/>
      <p:bldP spid="33" grpId="0"/>
      <p:bldP spid="36" grpId="0"/>
      <p:bldP spid="38" grpId="0"/>
      <p:bldP spid="41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2232D83-AB93-D129-6AFC-293311F8F30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 shot of a diagram&#10;&#10;AI-generated content may be incorrect.">
            <a:extLst>
              <a:ext uri="{FF2B5EF4-FFF2-40B4-BE49-F238E27FC236}">
                <a16:creationId xmlns:a16="http://schemas.microsoft.com/office/drawing/2014/main" id="{75AD97EF-9A1C-C5FB-C8F2-9661054431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3560" y="1250950"/>
            <a:ext cx="4191000" cy="4356100"/>
          </a:xfrm>
          <a:prstGeom prst="rect">
            <a:avLst/>
          </a:prstGeom>
        </p:spPr>
      </p:pic>
      <p:pic>
        <p:nvPicPr>
          <p:cNvPr id="7" name="Picture 6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FBFA7A21-52C3-EA3C-F807-71EC810890C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2760" y="1227740"/>
            <a:ext cx="4292600" cy="4381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93177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6A2A83-25F5-EFC7-EDA3-969A795241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0EED83D6-AEBD-F178-54BC-A1417F3DF71E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fails on big tasks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2EF0689-E551-D7E6-764F-3B6A4B9E251B}"/>
              </a:ext>
            </a:extLst>
          </p:cNvPr>
          <p:cNvSpPr txBox="1"/>
          <p:nvPr/>
        </p:nvSpPr>
        <p:spPr>
          <a:xfrm>
            <a:off x="1722360" y="3616184"/>
            <a:ext cx="9818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TDD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2257739-99B1-AF76-1117-CA1D287F08A8}"/>
              </a:ext>
            </a:extLst>
          </p:cNvPr>
          <p:cNvSpPr txBox="1"/>
          <p:nvPr/>
        </p:nvSpPr>
        <p:spPr>
          <a:xfrm>
            <a:off x="977462" y="2349880"/>
            <a:ext cx="1075208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Take smaller steps, so you can steer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0B23BD6D-573E-B87D-5B2B-B4C1F105E055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85D7BB6-A3FC-6CB0-CA71-646356A7500D}"/>
              </a:ext>
            </a:extLst>
          </p:cNvPr>
          <p:cNvSpPr txBox="1"/>
          <p:nvPr/>
        </p:nvSpPr>
        <p:spPr>
          <a:xfrm>
            <a:off x="1713186" y="2979353"/>
            <a:ext cx="6096000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Slow it down, validate every step</a:t>
            </a:r>
          </a:p>
        </p:txBody>
      </p:sp>
      <p:pic>
        <p:nvPicPr>
          <p:cNvPr id="4" name="Picture 3" descr="A black text on a white background&#10;&#10;AI-generated content may be incorrect.">
            <a:extLst>
              <a:ext uri="{FF2B5EF4-FFF2-40B4-BE49-F238E27FC236}">
                <a16:creationId xmlns:a16="http://schemas.microsoft.com/office/drawing/2014/main" id="{0D23AFB6-BC9B-78CE-F9D6-2EEDB6E1660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19641" y="166150"/>
            <a:ext cx="2271112" cy="5249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89146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7" grpId="0"/>
      <p:bldP spid="6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E95B017-824D-9AFD-6890-5F6D7E45C5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503B5D72-6ECC-D111-EEF4-3DFBBBDE206D}"/>
              </a:ext>
            </a:extLst>
          </p:cNvPr>
          <p:cNvSpPr txBox="1"/>
          <p:nvPr/>
        </p:nvSpPr>
        <p:spPr>
          <a:xfrm>
            <a:off x="3260556" y="3044279"/>
            <a:ext cx="4953600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highlight>
                  <a:srgbClr val="FFFF00"/>
                </a:highlight>
                <a:latin typeface="Ink Free" panose="03080402000500000000" pitchFamily="66" charset="0"/>
              </a:rPr>
              <a:t>4. </a:t>
            </a:r>
            <a:r>
              <a:rPr lang="en-US" sz="4400">
                <a:latin typeface="Ink Free" panose="03080402000500000000" pitchFamily="66" charset="0"/>
              </a:rPr>
              <a:t>Non-Determinism</a:t>
            </a:r>
            <a:endParaRPr lang="en-US" sz="4400" dirty="0">
              <a:latin typeface="Ink Free" panose="03080402000500000000" pitchFamily="66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89A6BABB-894C-5725-893D-95A9ED6C544F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603A1E1-D4D4-01A2-BCE4-D775D19410A1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99439495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C4B943A-20DA-258B-56CA-2F153B16E42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8BD1D865-8F18-244A-08D1-EC8BE03176DB}"/>
              </a:ext>
            </a:extLst>
          </p:cNvPr>
          <p:cNvSpPr txBox="1"/>
          <p:nvPr/>
        </p:nvSpPr>
        <p:spPr>
          <a:xfrm>
            <a:off x="2900640" y="2547834"/>
            <a:ext cx="482536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Program: same input == same output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C1F4AB-6FF9-E51A-AF9D-DCCC4C411F1B}"/>
              </a:ext>
            </a:extLst>
          </p:cNvPr>
          <p:cNvSpPr txBox="1"/>
          <p:nvPr/>
        </p:nvSpPr>
        <p:spPr>
          <a:xfrm>
            <a:off x="2900640" y="3428999"/>
            <a:ext cx="412003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AI: same input != same output</a:t>
            </a:r>
          </a:p>
        </p:txBody>
      </p:sp>
    </p:spTree>
    <p:extLst>
      <p:ext uri="{BB962C8B-B14F-4D97-AF65-F5344CB8AC3E}">
        <p14:creationId xmlns:p14="http://schemas.microsoft.com/office/powerpoint/2010/main" val="1444342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3FB2DE88-30B9-D6AE-E974-2B67E1A062FF}"/>
              </a:ext>
            </a:extLst>
          </p:cNvPr>
          <p:cNvSpPr txBox="1"/>
          <p:nvPr/>
        </p:nvSpPr>
        <p:spPr>
          <a:xfrm>
            <a:off x="1082351" y="3198167"/>
            <a:ext cx="102867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How can you build </a:t>
            </a:r>
            <a:r>
              <a:rPr lang="en-US" sz="2400" b="1"/>
              <a:t>reliable</a:t>
            </a:r>
            <a:r>
              <a:rPr lang="en-US" sz="2400"/>
              <a:t> software with a tool that’s </a:t>
            </a:r>
            <a:r>
              <a:rPr lang="en-US" sz="2400" b="1"/>
              <a:t>fundamentally</a:t>
            </a:r>
            <a:r>
              <a:rPr lang="en-US" sz="2400"/>
              <a:t> </a:t>
            </a:r>
            <a:r>
              <a:rPr lang="en-US" sz="2400" b="1"/>
              <a:t>unreliable</a:t>
            </a:r>
            <a:r>
              <a:rPr lang="en-US" sz="2400"/>
              <a:t>?</a:t>
            </a:r>
          </a:p>
        </p:txBody>
      </p:sp>
      <p:pic>
        <p:nvPicPr>
          <p:cNvPr id="7" name="done_person">
            <a:extLst>
              <a:ext uri="{FF2B5EF4-FFF2-40B4-BE49-F238E27FC236}">
                <a16:creationId xmlns:a16="http://schemas.microsoft.com/office/drawing/2014/main" id="{113B6386-DC18-C4E7-E707-8613E2DFC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2318" y="5041900"/>
            <a:ext cx="12446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238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A470D1C7-B01F-8686-0943-A365E6092137}"/>
              </a:ext>
            </a:extLst>
          </p:cNvPr>
          <p:cNvSpPr txBox="1"/>
          <p:nvPr/>
        </p:nvSpPr>
        <p:spPr>
          <a:xfrm>
            <a:off x="1824874" y="378830"/>
            <a:ext cx="82486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You’re dealing with something that might fail. How do you make sure you succeed?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C4F8E73-C2D9-28DC-BE08-658BA6CFB365}"/>
              </a:ext>
            </a:extLst>
          </p:cNvPr>
          <p:cNvSpPr txBox="1"/>
          <p:nvPr/>
        </p:nvSpPr>
        <p:spPr>
          <a:xfrm>
            <a:off x="1824874" y="844394"/>
            <a:ext cx="20622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Do it many times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737F855C-3C5E-7F78-9E2B-20E39DAC9F5A}"/>
              </a:ext>
            </a:extLst>
          </p:cNvPr>
          <p:cNvSpPr/>
          <p:nvPr/>
        </p:nvSpPr>
        <p:spPr>
          <a:xfrm>
            <a:off x="3428426" y="4333006"/>
            <a:ext cx="1828802" cy="803673"/>
          </a:xfrm>
          <a:custGeom>
            <a:avLst/>
            <a:gdLst>
              <a:gd name="csX0" fmla="*/ 0 w 1828802"/>
              <a:gd name="csY0" fmla="*/ 133948 h 803673"/>
              <a:gd name="csX1" fmla="*/ 133948 w 1828802"/>
              <a:gd name="csY1" fmla="*/ 0 h 803673"/>
              <a:gd name="csX2" fmla="*/ 1694854 w 1828802"/>
              <a:gd name="csY2" fmla="*/ 0 h 803673"/>
              <a:gd name="csX3" fmla="*/ 1828802 w 1828802"/>
              <a:gd name="csY3" fmla="*/ 133948 h 803673"/>
              <a:gd name="csX4" fmla="*/ 1828802 w 1828802"/>
              <a:gd name="csY4" fmla="*/ 669725 h 803673"/>
              <a:gd name="csX5" fmla="*/ 1694854 w 1828802"/>
              <a:gd name="csY5" fmla="*/ 803673 h 803673"/>
              <a:gd name="csX6" fmla="*/ 133948 w 1828802"/>
              <a:gd name="csY6" fmla="*/ 803673 h 803673"/>
              <a:gd name="csX7" fmla="*/ 0 w 1828802"/>
              <a:gd name="csY7" fmla="*/ 669725 h 803673"/>
              <a:gd name="csX8" fmla="*/ 0 w 1828802"/>
              <a:gd name="csY8" fmla="*/ 133948 h 80367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03673" extrusionOk="0">
                <a:moveTo>
                  <a:pt x="0" y="133948"/>
                </a:moveTo>
                <a:cubicBezTo>
                  <a:pt x="-4166" y="59345"/>
                  <a:pt x="64719" y="11601"/>
                  <a:pt x="133948" y="0"/>
                </a:cubicBezTo>
                <a:cubicBezTo>
                  <a:pt x="511656" y="-13926"/>
                  <a:pt x="1516158" y="-101093"/>
                  <a:pt x="1694854" y="0"/>
                </a:cubicBezTo>
                <a:cubicBezTo>
                  <a:pt x="1766381" y="-531"/>
                  <a:pt x="1831385" y="69968"/>
                  <a:pt x="1828802" y="133948"/>
                </a:cubicBezTo>
                <a:cubicBezTo>
                  <a:pt x="1850686" y="271218"/>
                  <a:pt x="1826683" y="516291"/>
                  <a:pt x="1828802" y="669725"/>
                </a:cubicBezTo>
                <a:cubicBezTo>
                  <a:pt x="1827635" y="755611"/>
                  <a:pt x="1770102" y="805214"/>
                  <a:pt x="1694854" y="803673"/>
                </a:cubicBezTo>
                <a:cubicBezTo>
                  <a:pt x="1533924" y="926832"/>
                  <a:pt x="386053" y="725707"/>
                  <a:pt x="133948" y="803673"/>
                </a:cubicBezTo>
                <a:cubicBezTo>
                  <a:pt x="63059" y="816653"/>
                  <a:pt x="-2389" y="731055"/>
                  <a:pt x="0" y="669725"/>
                </a:cubicBezTo>
                <a:cubicBezTo>
                  <a:pt x="2356" y="492574"/>
                  <a:pt x="11901" y="358915"/>
                  <a:pt x="0" y="13394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attempt 2</a:t>
            </a:r>
          </a:p>
        </p:txBody>
      </p:sp>
      <p:sp>
        <p:nvSpPr>
          <p:cNvPr id="10" name="Rounded Rectangle 9">
            <a:extLst>
              <a:ext uri="{FF2B5EF4-FFF2-40B4-BE49-F238E27FC236}">
                <a16:creationId xmlns:a16="http://schemas.microsoft.com/office/drawing/2014/main" id="{49F66378-D938-2C2A-6600-42B06774785A}"/>
              </a:ext>
            </a:extLst>
          </p:cNvPr>
          <p:cNvSpPr/>
          <p:nvPr/>
        </p:nvSpPr>
        <p:spPr>
          <a:xfrm>
            <a:off x="978334" y="4328388"/>
            <a:ext cx="1828802" cy="812910"/>
          </a:xfrm>
          <a:custGeom>
            <a:avLst/>
            <a:gdLst>
              <a:gd name="csX0" fmla="*/ 0 w 1828802"/>
              <a:gd name="csY0" fmla="*/ 135488 h 812910"/>
              <a:gd name="csX1" fmla="*/ 135488 w 1828802"/>
              <a:gd name="csY1" fmla="*/ 0 h 812910"/>
              <a:gd name="csX2" fmla="*/ 1693314 w 1828802"/>
              <a:gd name="csY2" fmla="*/ 0 h 812910"/>
              <a:gd name="csX3" fmla="*/ 1828802 w 1828802"/>
              <a:gd name="csY3" fmla="*/ 135488 h 812910"/>
              <a:gd name="csX4" fmla="*/ 1828802 w 1828802"/>
              <a:gd name="csY4" fmla="*/ 677422 h 812910"/>
              <a:gd name="csX5" fmla="*/ 1693314 w 1828802"/>
              <a:gd name="csY5" fmla="*/ 812910 h 812910"/>
              <a:gd name="csX6" fmla="*/ 135488 w 1828802"/>
              <a:gd name="csY6" fmla="*/ 812910 h 812910"/>
              <a:gd name="csX7" fmla="*/ 0 w 1828802"/>
              <a:gd name="csY7" fmla="*/ 677422 h 812910"/>
              <a:gd name="csX8" fmla="*/ 0 w 1828802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12910" extrusionOk="0">
                <a:moveTo>
                  <a:pt x="0" y="135488"/>
                </a:moveTo>
                <a:cubicBezTo>
                  <a:pt x="761" y="61315"/>
                  <a:pt x="62757" y="535"/>
                  <a:pt x="135488" y="0"/>
                </a:cubicBezTo>
                <a:cubicBezTo>
                  <a:pt x="414688" y="65093"/>
                  <a:pt x="1445033" y="-92918"/>
                  <a:pt x="1693314" y="0"/>
                </a:cubicBezTo>
                <a:cubicBezTo>
                  <a:pt x="1761270" y="-3559"/>
                  <a:pt x="1821125" y="62910"/>
                  <a:pt x="1828802" y="135488"/>
                </a:cubicBezTo>
                <a:cubicBezTo>
                  <a:pt x="1815020" y="338793"/>
                  <a:pt x="1873282" y="481142"/>
                  <a:pt x="1828802" y="677422"/>
                </a:cubicBezTo>
                <a:cubicBezTo>
                  <a:pt x="1829673" y="751196"/>
                  <a:pt x="1773830" y="812747"/>
                  <a:pt x="1693314" y="812910"/>
                </a:cubicBezTo>
                <a:cubicBezTo>
                  <a:pt x="1392803" y="835477"/>
                  <a:pt x="594306" y="824373"/>
                  <a:pt x="135488" y="812910"/>
                </a:cubicBezTo>
                <a:cubicBezTo>
                  <a:pt x="62550" y="816435"/>
                  <a:pt x="-2900" y="752588"/>
                  <a:pt x="0" y="677422"/>
                </a:cubicBezTo>
                <a:cubicBezTo>
                  <a:pt x="40050" y="467355"/>
                  <a:pt x="28205" y="396006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591473770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Task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E78EF72B-ADAF-1A9D-4521-307B16E44AE9}"/>
              </a:ext>
            </a:extLst>
          </p:cNvPr>
          <p:cNvCxnSpPr>
            <a:cxnSpLocks/>
            <a:stCxn id="10" idx="3"/>
            <a:endCxn id="9" idx="1"/>
          </p:cNvCxnSpPr>
          <p:nvPr/>
        </p:nvCxnSpPr>
        <p:spPr>
          <a:xfrm>
            <a:off x="2807136" y="4734843"/>
            <a:ext cx="621290" cy="0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>
            <a:extLst>
              <a:ext uri="{FF2B5EF4-FFF2-40B4-BE49-F238E27FC236}">
                <a16:creationId xmlns:a16="http://schemas.microsoft.com/office/drawing/2014/main" id="{23B46FB9-91A9-127A-B1E8-4E5E050ECD60}"/>
              </a:ext>
            </a:extLst>
          </p:cNvPr>
          <p:cNvSpPr/>
          <p:nvPr/>
        </p:nvSpPr>
        <p:spPr>
          <a:xfrm>
            <a:off x="3428426" y="5848779"/>
            <a:ext cx="1828802" cy="803673"/>
          </a:xfrm>
          <a:custGeom>
            <a:avLst/>
            <a:gdLst>
              <a:gd name="csX0" fmla="*/ 0 w 1828802"/>
              <a:gd name="csY0" fmla="*/ 133948 h 803673"/>
              <a:gd name="csX1" fmla="*/ 133948 w 1828802"/>
              <a:gd name="csY1" fmla="*/ 0 h 803673"/>
              <a:gd name="csX2" fmla="*/ 1694854 w 1828802"/>
              <a:gd name="csY2" fmla="*/ 0 h 803673"/>
              <a:gd name="csX3" fmla="*/ 1828802 w 1828802"/>
              <a:gd name="csY3" fmla="*/ 133948 h 803673"/>
              <a:gd name="csX4" fmla="*/ 1828802 w 1828802"/>
              <a:gd name="csY4" fmla="*/ 669725 h 803673"/>
              <a:gd name="csX5" fmla="*/ 1694854 w 1828802"/>
              <a:gd name="csY5" fmla="*/ 803673 h 803673"/>
              <a:gd name="csX6" fmla="*/ 133948 w 1828802"/>
              <a:gd name="csY6" fmla="*/ 803673 h 803673"/>
              <a:gd name="csX7" fmla="*/ 0 w 1828802"/>
              <a:gd name="csY7" fmla="*/ 669725 h 803673"/>
              <a:gd name="csX8" fmla="*/ 0 w 1828802"/>
              <a:gd name="csY8" fmla="*/ 133948 h 80367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03673" extrusionOk="0">
                <a:moveTo>
                  <a:pt x="0" y="133948"/>
                </a:moveTo>
                <a:cubicBezTo>
                  <a:pt x="-4166" y="59345"/>
                  <a:pt x="64719" y="11601"/>
                  <a:pt x="133948" y="0"/>
                </a:cubicBezTo>
                <a:cubicBezTo>
                  <a:pt x="511656" y="-13926"/>
                  <a:pt x="1516158" y="-101093"/>
                  <a:pt x="1694854" y="0"/>
                </a:cubicBezTo>
                <a:cubicBezTo>
                  <a:pt x="1766381" y="-531"/>
                  <a:pt x="1831385" y="69968"/>
                  <a:pt x="1828802" y="133948"/>
                </a:cubicBezTo>
                <a:cubicBezTo>
                  <a:pt x="1850686" y="271218"/>
                  <a:pt x="1826683" y="516291"/>
                  <a:pt x="1828802" y="669725"/>
                </a:cubicBezTo>
                <a:cubicBezTo>
                  <a:pt x="1827635" y="755611"/>
                  <a:pt x="1770102" y="805214"/>
                  <a:pt x="1694854" y="803673"/>
                </a:cubicBezTo>
                <a:cubicBezTo>
                  <a:pt x="1533924" y="926832"/>
                  <a:pt x="386053" y="725707"/>
                  <a:pt x="133948" y="803673"/>
                </a:cubicBezTo>
                <a:cubicBezTo>
                  <a:pt x="63059" y="816653"/>
                  <a:pt x="-2389" y="731055"/>
                  <a:pt x="0" y="669725"/>
                </a:cubicBezTo>
                <a:cubicBezTo>
                  <a:pt x="2356" y="492574"/>
                  <a:pt x="11901" y="358915"/>
                  <a:pt x="0" y="13394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attempt 3</a:t>
            </a:r>
          </a:p>
        </p:txBody>
      </p:sp>
      <p:sp>
        <p:nvSpPr>
          <p:cNvPr id="13" name="Rounded Rectangle 12">
            <a:extLst>
              <a:ext uri="{FF2B5EF4-FFF2-40B4-BE49-F238E27FC236}">
                <a16:creationId xmlns:a16="http://schemas.microsoft.com/office/drawing/2014/main" id="{299AAD0C-9E25-398E-75F3-6C0D64077B06}"/>
              </a:ext>
            </a:extLst>
          </p:cNvPr>
          <p:cNvSpPr/>
          <p:nvPr/>
        </p:nvSpPr>
        <p:spPr>
          <a:xfrm>
            <a:off x="3482586" y="2817233"/>
            <a:ext cx="1828802" cy="803673"/>
          </a:xfrm>
          <a:custGeom>
            <a:avLst/>
            <a:gdLst>
              <a:gd name="csX0" fmla="*/ 0 w 1828802"/>
              <a:gd name="csY0" fmla="*/ 133948 h 803673"/>
              <a:gd name="csX1" fmla="*/ 133948 w 1828802"/>
              <a:gd name="csY1" fmla="*/ 0 h 803673"/>
              <a:gd name="csX2" fmla="*/ 1694854 w 1828802"/>
              <a:gd name="csY2" fmla="*/ 0 h 803673"/>
              <a:gd name="csX3" fmla="*/ 1828802 w 1828802"/>
              <a:gd name="csY3" fmla="*/ 133948 h 803673"/>
              <a:gd name="csX4" fmla="*/ 1828802 w 1828802"/>
              <a:gd name="csY4" fmla="*/ 669725 h 803673"/>
              <a:gd name="csX5" fmla="*/ 1694854 w 1828802"/>
              <a:gd name="csY5" fmla="*/ 803673 h 803673"/>
              <a:gd name="csX6" fmla="*/ 133948 w 1828802"/>
              <a:gd name="csY6" fmla="*/ 803673 h 803673"/>
              <a:gd name="csX7" fmla="*/ 0 w 1828802"/>
              <a:gd name="csY7" fmla="*/ 669725 h 803673"/>
              <a:gd name="csX8" fmla="*/ 0 w 1828802"/>
              <a:gd name="csY8" fmla="*/ 133948 h 803673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03673" extrusionOk="0">
                <a:moveTo>
                  <a:pt x="0" y="133948"/>
                </a:moveTo>
                <a:cubicBezTo>
                  <a:pt x="-4166" y="59345"/>
                  <a:pt x="64719" y="11601"/>
                  <a:pt x="133948" y="0"/>
                </a:cubicBezTo>
                <a:cubicBezTo>
                  <a:pt x="511656" y="-13926"/>
                  <a:pt x="1516158" y="-101093"/>
                  <a:pt x="1694854" y="0"/>
                </a:cubicBezTo>
                <a:cubicBezTo>
                  <a:pt x="1766381" y="-531"/>
                  <a:pt x="1831385" y="69968"/>
                  <a:pt x="1828802" y="133948"/>
                </a:cubicBezTo>
                <a:cubicBezTo>
                  <a:pt x="1850686" y="271218"/>
                  <a:pt x="1826683" y="516291"/>
                  <a:pt x="1828802" y="669725"/>
                </a:cubicBezTo>
                <a:cubicBezTo>
                  <a:pt x="1827635" y="755611"/>
                  <a:pt x="1770102" y="805214"/>
                  <a:pt x="1694854" y="803673"/>
                </a:cubicBezTo>
                <a:cubicBezTo>
                  <a:pt x="1533924" y="926832"/>
                  <a:pt x="386053" y="725707"/>
                  <a:pt x="133948" y="803673"/>
                </a:cubicBezTo>
                <a:cubicBezTo>
                  <a:pt x="63059" y="816653"/>
                  <a:pt x="-2389" y="731055"/>
                  <a:pt x="0" y="669725"/>
                </a:cubicBezTo>
                <a:cubicBezTo>
                  <a:pt x="2356" y="492574"/>
                  <a:pt x="11901" y="358915"/>
                  <a:pt x="0" y="13394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3785317977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attempt 1</a:t>
            </a:r>
          </a:p>
        </p:txBody>
      </p: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DFA4FE8-2681-7FD2-C8C2-52777EFBD17E}"/>
              </a:ext>
            </a:extLst>
          </p:cNvPr>
          <p:cNvCxnSpPr>
            <a:cxnSpLocks/>
            <a:stCxn id="10" idx="3"/>
            <a:endCxn id="12" idx="1"/>
          </p:cNvCxnSpPr>
          <p:nvPr/>
        </p:nvCxnSpPr>
        <p:spPr>
          <a:xfrm>
            <a:off x="2807136" y="4734843"/>
            <a:ext cx="621290" cy="151577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5142D60-2560-83F5-457C-61B6597ECAA2}"/>
              </a:ext>
            </a:extLst>
          </p:cNvPr>
          <p:cNvCxnSpPr>
            <a:cxnSpLocks/>
          </p:cNvCxnSpPr>
          <p:nvPr/>
        </p:nvCxnSpPr>
        <p:spPr>
          <a:xfrm flipV="1">
            <a:off x="2807136" y="3219070"/>
            <a:ext cx="675450" cy="1515773"/>
          </a:xfrm>
          <a:prstGeom prst="straightConnector1">
            <a:avLst/>
          </a:prstGeom>
          <a:ln w="19050">
            <a:solidFill>
              <a:schemeClr val="tx1"/>
            </a:solidFill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Rounded Rectangle 17">
            <a:extLst>
              <a:ext uri="{FF2B5EF4-FFF2-40B4-BE49-F238E27FC236}">
                <a16:creationId xmlns:a16="http://schemas.microsoft.com/office/drawing/2014/main" id="{EBC47E30-982A-1C55-F35C-BC692552754E}"/>
              </a:ext>
            </a:extLst>
          </p:cNvPr>
          <p:cNvSpPr/>
          <p:nvPr/>
        </p:nvSpPr>
        <p:spPr>
          <a:xfrm>
            <a:off x="7493039" y="3585630"/>
            <a:ext cx="1828802" cy="812910"/>
          </a:xfrm>
          <a:custGeom>
            <a:avLst/>
            <a:gdLst>
              <a:gd name="csX0" fmla="*/ 0 w 1828802"/>
              <a:gd name="csY0" fmla="*/ 135488 h 812910"/>
              <a:gd name="csX1" fmla="*/ 135488 w 1828802"/>
              <a:gd name="csY1" fmla="*/ 0 h 812910"/>
              <a:gd name="csX2" fmla="*/ 1693314 w 1828802"/>
              <a:gd name="csY2" fmla="*/ 0 h 812910"/>
              <a:gd name="csX3" fmla="*/ 1828802 w 1828802"/>
              <a:gd name="csY3" fmla="*/ 135488 h 812910"/>
              <a:gd name="csX4" fmla="*/ 1828802 w 1828802"/>
              <a:gd name="csY4" fmla="*/ 677422 h 812910"/>
              <a:gd name="csX5" fmla="*/ 1693314 w 1828802"/>
              <a:gd name="csY5" fmla="*/ 812910 h 812910"/>
              <a:gd name="csX6" fmla="*/ 135488 w 1828802"/>
              <a:gd name="csY6" fmla="*/ 812910 h 812910"/>
              <a:gd name="csX7" fmla="*/ 0 w 1828802"/>
              <a:gd name="csY7" fmla="*/ 677422 h 812910"/>
              <a:gd name="csX8" fmla="*/ 0 w 1828802"/>
              <a:gd name="csY8" fmla="*/ 135488 h 81291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</a:cxnLst>
            <a:rect l="l" t="t" r="r" b="b"/>
            <a:pathLst>
              <a:path w="1828802" h="812910" extrusionOk="0">
                <a:moveTo>
                  <a:pt x="0" y="135488"/>
                </a:moveTo>
                <a:cubicBezTo>
                  <a:pt x="761" y="61315"/>
                  <a:pt x="62757" y="535"/>
                  <a:pt x="135488" y="0"/>
                </a:cubicBezTo>
                <a:cubicBezTo>
                  <a:pt x="414688" y="65093"/>
                  <a:pt x="1445033" y="-92918"/>
                  <a:pt x="1693314" y="0"/>
                </a:cubicBezTo>
                <a:cubicBezTo>
                  <a:pt x="1761270" y="-3559"/>
                  <a:pt x="1821125" y="62910"/>
                  <a:pt x="1828802" y="135488"/>
                </a:cubicBezTo>
                <a:cubicBezTo>
                  <a:pt x="1815020" y="338793"/>
                  <a:pt x="1873282" y="481142"/>
                  <a:pt x="1828802" y="677422"/>
                </a:cubicBezTo>
                <a:cubicBezTo>
                  <a:pt x="1829673" y="751196"/>
                  <a:pt x="1773830" y="812747"/>
                  <a:pt x="1693314" y="812910"/>
                </a:cubicBezTo>
                <a:cubicBezTo>
                  <a:pt x="1392803" y="835477"/>
                  <a:pt x="594306" y="824373"/>
                  <a:pt x="135488" y="812910"/>
                </a:cubicBezTo>
                <a:cubicBezTo>
                  <a:pt x="62550" y="816435"/>
                  <a:pt x="-2900" y="752588"/>
                  <a:pt x="0" y="677422"/>
                </a:cubicBezTo>
                <a:cubicBezTo>
                  <a:pt x="40050" y="467355"/>
                  <a:pt x="28205" y="396006"/>
                  <a:pt x="0" y="135488"/>
                </a:cubicBezTo>
                <a:close/>
              </a:path>
            </a:pathLst>
          </a:custGeom>
          <a:noFill/>
          <a:ln w="1905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 sd="2591473770">
                  <a:prstGeom prst="round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chemeClr val="tx1"/>
                </a:solidFill>
              </a:rPr>
              <a:t>Task</a:t>
            </a:r>
          </a:p>
        </p:txBody>
      </p:sp>
      <mc:AlternateContent xmlns:mc="http://schemas.openxmlformats.org/markup-compatibility/2006">
        <mc:Choice xmlns:p14="http://schemas.microsoft.com/office/powerpoint/2010/main" xmlns:aink="http://schemas.microsoft.com/office/drawing/2016/ink" Requires="p14 aink">
          <p:contentPart p14:bwMode="auto" r:id="rId2">
            <p14:nvContentPartPr>
              <p14:cNvPr id="19" name="Ink 18">
                <a:extLst>
                  <a:ext uri="{FF2B5EF4-FFF2-40B4-BE49-F238E27FC236}">
                    <a16:creationId xmlns:a16="http://schemas.microsoft.com/office/drawing/2014/main" id="{8E018F6C-100E-50CF-4AA8-E4E96EFFAA69}"/>
                  </a:ext>
                </a:extLst>
              </p14:cNvPr>
              <p14:cNvContentPartPr/>
              <p14:nvPr/>
            </p14:nvContentPartPr>
            <p14:xfrm>
              <a:off x="8532506" y="4691379"/>
              <a:ext cx="360" cy="360"/>
            </p14:xfrm>
          </p:contentPart>
        </mc:Choice>
        <mc:Fallback>
          <p:pic>
            <p:nvPicPr>
              <p:cNvPr id="19" name="Ink 18">
                <a:extLst>
                  <a:ext uri="{FF2B5EF4-FFF2-40B4-BE49-F238E27FC236}">
                    <a16:creationId xmlns:a16="http://schemas.microsoft.com/office/drawing/2014/main" id="{8E018F6C-100E-50CF-4AA8-E4E96EFFAA6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23866" y="4637379"/>
                <a:ext cx="18000" cy="10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DFF4930F-3D03-FA43-3D53-3F9CE079316F}"/>
                  </a:ext>
                </a:extLst>
              </p14:cNvPr>
              <p14:cNvContentPartPr/>
              <p14:nvPr/>
            </p14:nvContentPartPr>
            <p14:xfrm>
              <a:off x="8073866" y="2979939"/>
              <a:ext cx="1934640" cy="1932840"/>
            </p14:xfrm>
          </p:contentPart>
        </mc:Choice>
        <mc:Fallback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DFF4930F-3D03-FA43-3D53-3F9CE079316F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065226" y="2970939"/>
                <a:ext cx="1952280" cy="1950480"/>
              </a:xfrm>
              <a:prstGeom prst="rect">
                <a:avLst/>
              </a:prstGeom>
            </p:spPr>
          </p:pic>
        </mc:Fallback>
      </mc:AlternateContent>
      <p:sp>
        <p:nvSpPr>
          <p:cNvPr id="25" name="TextBox 24">
            <a:extLst>
              <a:ext uri="{FF2B5EF4-FFF2-40B4-BE49-F238E27FC236}">
                <a16:creationId xmlns:a16="http://schemas.microsoft.com/office/drawing/2014/main" id="{F366601A-30C6-5892-3065-E6756AF51312}"/>
              </a:ext>
            </a:extLst>
          </p:cNvPr>
          <p:cNvSpPr txBox="1"/>
          <p:nvPr/>
        </p:nvSpPr>
        <p:spPr>
          <a:xfrm>
            <a:off x="10188497" y="3523804"/>
            <a:ext cx="793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Done?</a:t>
            </a:r>
          </a:p>
        </p:txBody>
      </p:sp>
      <p:pic>
        <p:nvPicPr>
          <p:cNvPr id="27" name="Picture 26" descr="A group of dice with black dots&#10;&#10;AI-generated content may be incorrect.">
            <a:extLst>
              <a:ext uri="{FF2B5EF4-FFF2-40B4-BE49-F238E27FC236}">
                <a16:creationId xmlns:a16="http://schemas.microsoft.com/office/drawing/2014/main" id="{3ACED6E6-31FC-E187-47CF-4C462E143A4B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7351" y="5762777"/>
            <a:ext cx="2173945" cy="886463"/>
          </a:xfrm>
          <a:prstGeom prst="rect">
            <a:avLst/>
          </a:prstGeom>
        </p:spPr>
      </p:pic>
      <p:pic>
        <p:nvPicPr>
          <p:cNvPr id="30" name="Picture 29" descr="A dice with black dots&#10;&#10;AI-generated content may be incorrect.">
            <a:extLst>
              <a:ext uri="{FF2B5EF4-FFF2-40B4-BE49-F238E27FC236}">
                <a16:creationId xmlns:a16="http://schemas.microsoft.com/office/drawing/2014/main" id="{E63C0F89-14E9-66AC-CAA6-D3B987361DF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078940" y="5844127"/>
            <a:ext cx="793807" cy="723765"/>
          </a:xfrm>
          <a:prstGeom prst="rect">
            <a:avLst/>
          </a:prstGeom>
        </p:spPr>
      </p:pic>
      <p:pic>
        <p:nvPicPr>
          <p:cNvPr id="31" name="Picture 30" descr="A black and white cross&#10;&#10;AI-generated content may be incorrect.">
            <a:extLst>
              <a:ext uri="{FF2B5EF4-FFF2-40B4-BE49-F238E27FC236}">
                <a16:creationId xmlns:a16="http://schemas.microsoft.com/office/drawing/2014/main" id="{BF6F9DF4-ABB1-1C1B-62D6-1C665FCB0FE1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51638" y="2979939"/>
            <a:ext cx="450725" cy="432462"/>
          </a:xfrm>
          <a:prstGeom prst="rect">
            <a:avLst/>
          </a:prstGeom>
        </p:spPr>
      </p:pic>
      <p:sp>
        <p:nvSpPr>
          <p:cNvPr id="32" name="TextBox 31">
            <a:extLst>
              <a:ext uri="{FF2B5EF4-FFF2-40B4-BE49-F238E27FC236}">
                <a16:creationId xmlns:a16="http://schemas.microsoft.com/office/drawing/2014/main" id="{2C833D84-310C-D87C-95C2-95C5668C098C}"/>
              </a:ext>
            </a:extLst>
          </p:cNvPr>
          <p:cNvSpPr txBox="1"/>
          <p:nvPr/>
        </p:nvSpPr>
        <p:spPr>
          <a:xfrm>
            <a:off x="5949208" y="5007987"/>
            <a:ext cx="958917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use bits </a:t>
            </a:r>
          </a:p>
          <a:p>
            <a:r>
              <a:rPr lang="en-US"/>
              <a:t>of both</a:t>
            </a:r>
          </a:p>
        </p:txBody>
      </p:sp>
      <p:sp>
        <p:nvSpPr>
          <p:cNvPr id="33" name="Right Brace 32">
            <a:extLst>
              <a:ext uri="{FF2B5EF4-FFF2-40B4-BE49-F238E27FC236}">
                <a16:creationId xmlns:a16="http://schemas.microsoft.com/office/drawing/2014/main" id="{F2F9CBAF-62EA-94A2-61FF-E9714CBBA407}"/>
              </a:ext>
            </a:extLst>
          </p:cNvPr>
          <p:cNvSpPr/>
          <p:nvPr/>
        </p:nvSpPr>
        <p:spPr>
          <a:xfrm>
            <a:off x="5509591" y="4031709"/>
            <a:ext cx="338249" cy="2598888"/>
          </a:xfrm>
          <a:prstGeom prst="rightBrace">
            <a:avLst/>
          </a:prstGeom>
          <a:noFill/>
          <a:ln w="1270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46B59D87-3FEA-3836-80BC-E1054BC8E070}"/>
              </a:ext>
            </a:extLst>
          </p:cNvPr>
          <p:cNvSpPr txBox="1"/>
          <p:nvPr/>
        </p:nvSpPr>
        <p:spPr>
          <a:xfrm>
            <a:off x="974618" y="1919205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CBCC58DF-37C6-5BD5-88A7-E73E65EAA9B8}"/>
              </a:ext>
            </a:extLst>
          </p:cNvPr>
          <p:cNvSpPr txBox="1"/>
          <p:nvPr/>
        </p:nvSpPr>
        <p:spPr>
          <a:xfrm>
            <a:off x="382752" y="2327661"/>
            <a:ext cx="288170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Parallel Implementations</a:t>
            </a:r>
          </a:p>
        </p:txBody>
      </p:sp>
      <p:pic>
        <p:nvPicPr>
          <p:cNvPr id="36" name="Picture 35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F9E1D4F2-E4A2-0A0C-0DF4-2A96C131E23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8326937">
            <a:off x="604649" y="1937238"/>
            <a:ext cx="435801" cy="302249"/>
          </a:xfrm>
          <a:prstGeom prst="rect">
            <a:avLst/>
          </a:prstGeom>
        </p:spPr>
      </p:pic>
      <p:sp>
        <p:nvSpPr>
          <p:cNvPr id="40" name="TextBox 39">
            <a:extLst>
              <a:ext uri="{FF2B5EF4-FFF2-40B4-BE49-F238E27FC236}">
                <a16:creationId xmlns:a16="http://schemas.microsoft.com/office/drawing/2014/main" id="{4B14A4D8-3F76-2537-F4FC-987FA5EC8E24}"/>
              </a:ext>
            </a:extLst>
          </p:cNvPr>
          <p:cNvSpPr txBox="1"/>
          <p:nvPr/>
        </p:nvSpPr>
        <p:spPr>
          <a:xfrm>
            <a:off x="8762914" y="1855478"/>
            <a:ext cx="14255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Core Pattern:</a:t>
            </a:r>
          </a:p>
        </p:txBody>
      </p:sp>
      <p:sp>
        <p:nvSpPr>
          <p:cNvPr id="41" name="TextBox 40">
            <a:extLst>
              <a:ext uri="{FF2B5EF4-FFF2-40B4-BE49-F238E27FC236}">
                <a16:creationId xmlns:a16="http://schemas.microsoft.com/office/drawing/2014/main" id="{5FFBACF0-FE5A-8509-3D63-C359D87D661F}"/>
              </a:ext>
            </a:extLst>
          </p:cNvPr>
          <p:cNvSpPr txBox="1"/>
          <p:nvPr/>
        </p:nvSpPr>
        <p:spPr>
          <a:xfrm>
            <a:off x="8171048" y="2263934"/>
            <a:ext cx="2881707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2000" b="1"/>
              <a:t>Refinement Loop</a:t>
            </a:r>
          </a:p>
        </p:txBody>
      </p:sp>
      <p:pic>
        <p:nvPicPr>
          <p:cNvPr id="42" name="Picture 41" descr="A black puzzle piece with a white background&#10;&#10;AI-generated content may be incorrect.">
            <a:extLst>
              <a:ext uri="{FF2B5EF4-FFF2-40B4-BE49-F238E27FC236}">
                <a16:creationId xmlns:a16="http://schemas.microsoft.com/office/drawing/2014/main" id="{77DB7F20-B8A1-9194-0970-FBDDC04B4C78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rot="18326937">
            <a:off x="8392945" y="1873511"/>
            <a:ext cx="435801" cy="302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03862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5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3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6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0" fill="hold">
                      <p:stCondLst>
                        <p:cond delay="indefinite"/>
                      </p:stCondLst>
                      <p:childTnLst>
                        <p:par>
                          <p:cTn id="41" fill="hold">
                            <p:stCondLst>
                              <p:cond delay="0"/>
                            </p:stCondLst>
                            <p:childTnLst>
                              <p:par>
                                <p:cTn id="4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4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4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9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0" fill="hold">
                      <p:stCondLst>
                        <p:cond delay="indefinite"/>
                      </p:stCondLst>
                      <p:childTnLst>
                        <p:par>
                          <p:cTn id="61" fill="hold">
                            <p:stCondLst>
                              <p:cond delay="0"/>
                            </p:stCondLst>
                            <p:childTnLst>
                              <p:par>
                                <p:cTn id="62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0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5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0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1" fill="hold">
                      <p:stCondLst>
                        <p:cond delay="indefinite"/>
                      </p:stCondLst>
                      <p:childTnLst>
                        <p:par>
                          <p:cTn id="92" fill="hold">
                            <p:stCondLst>
                              <p:cond delay="0"/>
                            </p:stCondLst>
                            <p:childTnLst>
                              <p:par>
                                <p:cTn id="9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5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98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9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1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4" grpId="0"/>
      <p:bldP spid="9" grpId="0" animBg="1"/>
      <p:bldP spid="10" grpId="0" animBg="1"/>
      <p:bldP spid="12" grpId="0" animBg="1"/>
      <p:bldP spid="13" grpId="0" animBg="1"/>
      <p:bldP spid="18" grpId="0" animBg="1"/>
      <p:bldP spid="25" grpId="0"/>
      <p:bldP spid="32" grpId="0"/>
      <p:bldP spid="33" grpId="0" animBg="1"/>
      <p:bldP spid="34" grpId="0"/>
      <p:bldP spid="35" grpId="0"/>
      <p:bldP spid="40" grpId="0"/>
      <p:bldP spid="4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616C1E-3BF1-5BCA-54D2-003671A5EC6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A8BF1D0F-93E5-D687-BB13-5AE70B732A4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prstGeom prst="rect">
            <a:avLst/>
          </a:pr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>
            <a:extLst>
              <a:ext uri="{FF2B5EF4-FFF2-40B4-BE49-F238E27FC236}">
                <a16:creationId xmlns:a16="http://schemas.microsoft.com/office/drawing/2014/main" id="{2B489582-60D3-1F6A-83C2-9336D5ADDDD5}"/>
              </a:ext>
            </a:extLst>
          </p:cNvPr>
          <p:cNvSpPr/>
          <p:nvPr/>
        </p:nvSpPr>
        <p:spPr>
          <a:xfrm>
            <a:off x="7387363" y="529669"/>
            <a:ext cx="3732453" cy="1725492"/>
          </a:xfrm>
          <a:prstGeom prst="rect">
            <a:avLst/>
          </a:prstGeom>
          <a:noFill/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A052F15B-16D4-1AD0-B284-2E646CBAC5B5}"/>
              </a:ext>
            </a:extLst>
          </p:cNvPr>
          <p:cNvSpPr/>
          <p:nvPr/>
        </p:nvSpPr>
        <p:spPr>
          <a:xfrm>
            <a:off x="7667213" y="1184392"/>
            <a:ext cx="564293" cy="539578"/>
          </a:xfrm>
          <a:prstGeom prst="rect">
            <a:avLst/>
          </a:pr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51D92298-F806-F511-8206-56AF63AA0467}"/>
              </a:ext>
            </a:extLst>
          </p:cNvPr>
          <p:cNvSpPr/>
          <p:nvPr/>
        </p:nvSpPr>
        <p:spPr>
          <a:xfrm>
            <a:off x="8535347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EC1C35D9-6E52-6CF4-66C9-9342CE52266D}"/>
              </a:ext>
            </a:extLst>
          </p:cNvPr>
          <p:cNvSpPr/>
          <p:nvPr/>
        </p:nvSpPr>
        <p:spPr>
          <a:xfrm>
            <a:off x="9403481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4B2B217-2A43-84D7-25B0-75069AA76432}"/>
              </a:ext>
            </a:extLst>
          </p:cNvPr>
          <p:cNvSpPr txBox="1"/>
          <p:nvPr/>
        </p:nvSpPr>
        <p:spPr>
          <a:xfrm>
            <a:off x="8162449" y="667907"/>
            <a:ext cx="2119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06B5BBDA-0E25-0268-6526-F9F82824559B}"/>
              </a:ext>
            </a:extLst>
          </p:cNvPr>
          <p:cNvSpPr/>
          <p:nvPr/>
        </p:nvSpPr>
        <p:spPr>
          <a:xfrm>
            <a:off x="10271615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5113A1DB-9C45-6A12-373F-887B57C66ECD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prstGeom prst="rect">
            <a:avLst/>
          </a:pr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D4CE07C-3682-C342-2110-7E4CFA2464E0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73DD840C-A944-94A0-12DB-BE6F200E10E6}"/>
              </a:ext>
            </a:extLst>
          </p:cNvPr>
          <p:cNvSpPr txBox="1"/>
          <p:nvPr/>
        </p:nvSpPr>
        <p:spPr>
          <a:xfrm>
            <a:off x="4840501" y="3738320"/>
            <a:ext cx="214437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You gave AI a task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CB2572D-E232-8B47-2B01-93A50EB31803}"/>
              </a:ext>
            </a:extLst>
          </p:cNvPr>
          <p:cNvSpPr txBox="1"/>
          <p:nvPr/>
        </p:nvSpPr>
        <p:spPr>
          <a:xfrm>
            <a:off x="4840501" y="4185009"/>
            <a:ext cx="45629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But not enough information to do that task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3B6EF7A-B323-4BDE-C92D-D487C5B36E55}"/>
              </a:ext>
            </a:extLst>
          </p:cNvPr>
          <p:cNvSpPr txBox="1"/>
          <p:nvPr/>
        </p:nvSpPr>
        <p:spPr>
          <a:xfrm>
            <a:off x="1773430" y="6488668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A3852157-672B-9084-3BEF-2B1A7D730987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E8101B4C-042A-479E-B65C-E9F2D7522FA5}"/>
              </a:ext>
            </a:extLst>
          </p:cNvPr>
          <p:cNvSpPr/>
          <p:nvPr/>
        </p:nvSpPr>
        <p:spPr>
          <a:xfrm>
            <a:off x="1297655" y="893683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190389" y="-19238"/>
                  <a:pt x="311506" y="6555"/>
                  <a:pt x="564293" y="0"/>
                </a:cubicBezTo>
                <a:cubicBezTo>
                  <a:pt x="572904" y="157939"/>
                  <a:pt x="573792" y="340273"/>
                  <a:pt x="564293" y="539578"/>
                </a:cubicBezTo>
                <a:cubicBezTo>
                  <a:pt x="418398" y="538181"/>
                  <a:pt x="247440" y="566565"/>
                  <a:pt x="0" y="539578"/>
                </a:cubicBezTo>
                <a:cubicBezTo>
                  <a:pt x="-17998" y="311437"/>
                  <a:pt x="22448" y="109737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01168" y="-14258"/>
                  <a:pt x="438858" y="12603"/>
                  <a:pt x="564293" y="0"/>
                </a:cubicBezTo>
                <a:cubicBezTo>
                  <a:pt x="564072" y="221500"/>
                  <a:pt x="583438" y="285251"/>
                  <a:pt x="564293" y="539578"/>
                </a:cubicBezTo>
                <a:cubicBezTo>
                  <a:pt x="435661" y="536105"/>
                  <a:pt x="255662" y="550517"/>
                  <a:pt x="0" y="539578"/>
                </a:cubicBezTo>
                <a:cubicBezTo>
                  <a:pt x="-19207" y="428894"/>
                  <a:pt x="5795" y="179648"/>
                  <a:pt x="0" y="0"/>
                </a:cubicBezTo>
                <a:close/>
              </a:path>
            </a:pathLst>
          </a:cu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 sd="86837363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767B84B0-DC77-855E-2133-9CA600EF3F01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37F19B40-A796-A050-AE11-0B803942ADE7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>
            <a:extLst>
              <a:ext uri="{FF2B5EF4-FFF2-40B4-BE49-F238E27FC236}">
                <a16:creationId xmlns:a16="http://schemas.microsoft.com/office/drawing/2014/main" id="{0BF2A73A-737D-420F-149A-3DC014FE68DF}"/>
              </a:ext>
            </a:extLst>
          </p:cNvPr>
          <p:cNvSpPr/>
          <p:nvPr/>
        </p:nvSpPr>
        <p:spPr>
          <a:xfrm>
            <a:off x="1222613" y="2918838"/>
            <a:ext cx="2787736" cy="339346"/>
          </a:xfrm>
          <a:custGeom>
            <a:avLst/>
            <a:gdLst>
              <a:gd name="csX0" fmla="*/ 0 w 2787736"/>
              <a:gd name="csY0" fmla="*/ 21321 h 339346"/>
              <a:gd name="csX1" fmla="*/ 21321 w 2787736"/>
              <a:gd name="csY1" fmla="*/ 0 h 339346"/>
              <a:gd name="csX2" fmla="*/ 652693 w 2787736"/>
              <a:gd name="csY2" fmla="*/ 0 h 339346"/>
              <a:gd name="csX3" fmla="*/ 1311515 w 2787736"/>
              <a:gd name="csY3" fmla="*/ 0 h 339346"/>
              <a:gd name="csX4" fmla="*/ 1970338 w 2787736"/>
              <a:gd name="csY4" fmla="*/ 0 h 339346"/>
              <a:gd name="csX5" fmla="*/ 2766415 w 2787736"/>
              <a:gd name="csY5" fmla="*/ 0 h 339346"/>
              <a:gd name="csX6" fmla="*/ 2787736 w 2787736"/>
              <a:gd name="csY6" fmla="*/ 21321 h 339346"/>
              <a:gd name="csX7" fmla="*/ 2787736 w 2787736"/>
              <a:gd name="csY7" fmla="*/ 318025 h 339346"/>
              <a:gd name="csX8" fmla="*/ 2766415 w 2787736"/>
              <a:gd name="csY8" fmla="*/ 339346 h 339346"/>
              <a:gd name="csX9" fmla="*/ 2080142 w 2787736"/>
              <a:gd name="csY9" fmla="*/ 339346 h 339346"/>
              <a:gd name="csX10" fmla="*/ 1366417 w 2787736"/>
              <a:gd name="csY10" fmla="*/ 339346 h 339346"/>
              <a:gd name="csX11" fmla="*/ 735045 w 2787736"/>
              <a:gd name="csY11" fmla="*/ 339346 h 339346"/>
              <a:gd name="csX12" fmla="*/ 21321 w 2787736"/>
              <a:gd name="csY12" fmla="*/ 339346 h 339346"/>
              <a:gd name="csX13" fmla="*/ 0 w 2787736"/>
              <a:gd name="csY13" fmla="*/ 318025 h 339346"/>
              <a:gd name="csX14" fmla="*/ 0 w 2787736"/>
              <a:gd name="csY14" fmla="*/ 21321 h 339346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39346" fill="none" extrusionOk="0">
                <a:moveTo>
                  <a:pt x="0" y="21321"/>
                </a:moveTo>
                <a:cubicBezTo>
                  <a:pt x="770" y="7431"/>
                  <a:pt x="9193" y="-2109"/>
                  <a:pt x="21321" y="0"/>
                </a:cubicBezTo>
                <a:cubicBezTo>
                  <a:pt x="276813" y="-12834"/>
                  <a:pt x="434899" y="6446"/>
                  <a:pt x="652693" y="0"/>
                </a:cubicBezTo>
                <a:cubicBezTo>
                  <a:pt x="870487" y="-6446"/>
                  <a:pt x="1151571" y="-2247"/>
                  <a:pt x="1311515" y="0"/>
                </a:cubicBezTo>
                <a:cubicBezTo>
                  <a:pt x="1471459" y="2247"/>
                  <a:pt x="1698998" y="-7103"/>
                  <a:pt x="1970338" y="0"/>
                </a:cubicBezTo>
                <a:cubicBezTo>
                  <a:pt x="2241678" y="7103"/>
                  <a:pt x="2388535" y="36417"/>
                  <a:pt x="2766415" y="0"/>
                </a:cubicBezTo>
                <a:cubicBezTo>
                  <a:pt x="2777420" y="168"/>
                  <a:pt x="2787316" y="10149"/>
                  <a:pt x="2787736" y="21321"/>
                </a:cubicBezTo>
                <a:cubicBezTo>
                  <a:pt x="2783889" y="152668"/>
                  <a:pt x="2776498" y="193936"/>
                  <a:pt x="2787736" y="318025"/>
                </a:cubicBezTo>
                <a:cubicBezTo>
                  <a:pt x="2787646" y="327727"/>
                  <a:pt x="2776751" y="337231"/>
                  <a:pt x="2766415" y="339346"/>
                </a:cubicBezTo>
                <a:cubicBezTo>
                  <a:pt x="2567050" y="306018"/>
                  <a:pt x="2301607" y="307945"/>
                  <a:pt x="2080142" y="339346"/>
                </a:cubicBezTo>
                <a:cubicBezTo>
                  <a:pt x="1858677" y="370747"/>
                  <a:pt x="1701895" y="318070"/>
                  <a:pt x="1366417" y="339346"/>
                </a:cubicBezTo>
                <a:cubicBezTo>
                  <a:pt x="1030939" y="360622"/>
                  <a:pt x="883247" y="326965"/>
                  <a:pt x="735045" y="339346"/>
                </a:cubicBezTo>
                <a:cubicBezTo>
                  <a:pt x="586843" y="351727"/>
                  <a:pt x="363444" y="305346"/>
                  <a:pt x="21321" y="339346"/>
                </a:cubicBezTo>
                <a:cubicBezTo>
                  <a:pt x="10039" y="337574"/>
                  <a:pt x="-1695" y="331638"/>
                  <a:pt x="0" y="318025"/>
                </a:cubicBezTo>
                <a:cubicBezTo>
                  <a:pt x="-10725" y="198930"/>
                  <a:pt x="-9222" y="123896"/>
                  <a:pt x="0" y="21321"/>
                </a:cubicBezTo>
                <a:close/>
              </a:path>
              <a:path w="2787736" h="339346" stroke="0" extrusionOk="0">
                <a:moveTo>
                  <a:pt x="0" y="21321"/>
                </a:moveTo>
                <a:cubicBezTo>
                  <a:pt x="1606" y="8440"/>
                  <a:pt x="9386" y="990"/>
                  <a:pt x="21321" y="0"/>
                </a:cubicBezTo>
                <a:cubicBezTo>
                  <a:pt x="166366" y="24951"/>
                  <a:pt x="565729" y="32103"/>
                  <a:pt x="735045" y="0"/>
                </a:cubicBezTo>
                <a:cubicBezTo>
                  <a:pt x="904361" y="-32103"/>
                  <a:pt x="1148391" y="-21324"/>
                  <a:pt x="1448770" y="0"/>
                </a:cubicBezTo>
                <a:cubicBezTo>
                  <a:pt x="1749149" y="21324"/>
                  <a:pt x="2148489" y="2202"/>
                  <a:pt x="2766415" y="0"/>
                </a:cubicBezTo>
                <a:cubicBezTo>
                  <a:pt x="2778613" y="1968"/>
                  <a:pt x="2788840" y="11968"/>
                  <a:pt x="2787736" y="21321"/>
                </a:cubicBezTo>
                <a:cubicBezTo>
                  <a:pt x="2774540" y="125125"/>
                  <a:pt x="2790500" y="233051"/>
                  <a:pt x="2787736" y="318025"/>
                </a:cubicBezTo>
                <a:cubicBezTo>
                  <a:pt x="2787648" y="331914"/>
                  <a:pt x="2780251" y="337698"/>
                  <a:pt x="2766415" y="339346"/>
                </a:cubicBezTo>
                <a:cubicBezTo>
                  <a:pt x="2541970" y="366236"/>
                  <a:pt x="2352759" y="359955"/>
                  <a:pt x="2162494" y="339346"/>
                </a:cubicBezTo>
                <a:cubicBezTo>
                  <a:pt x="1972229" y="318737"/>
                  <a:pt x="1727704" y="371107"/>
                  <a:pt x="1421319" y="339346"/>
                </a:cubicBezTo>
                <a:cubicBezTo>
                  <a:pt x="1114934" y="307585"/>
                  <a:pt x="1070611" y="342316"/>
                  <a:pt x="817398" y="339346"/>
                </a:cubicBezTo>
                <a:cubicBezTo>
                  <a:pt x="564185" y="336376"/>
                  <a:pt x="381881" y="315329"/>
                  <a:pt x="21321" y="339346"/>
                </a:cubicBezTo>
                <a:cubicBezTo>
                  <a:pt x="9384" y="338904"/>
                  <a:pt x="-1422" y="327975"/>
                  <a:pt x="0" y="318025"/>
                </a:cubicBezTo>
                <a:cubicBezTo>
                  <a:pt x="-1851" y="247908"/>
                  <a:pt x="10119" y="86176"/>
                  <a:pt x="0" y="2132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pic>
        <p:nvPicPr>
          <p:cNvPr id="32" name="Picture 31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3BAF6578-4EF2-5E68-35B2-2BA185D7644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59438" y="1753010"/>
            <a:ext cx="379842" cy="369333"/>
          </a:xfrm>
          <a:prstGeom prst="rect">
            <a:avLst/>
          </a:prstGeom>
        </p:spPr>
      </p:pic>
      <p:pic>
        <p:nvPicPr>
          <p:cNvPr id="33" name="Picture 32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ABFA79EE-C90F-3371-6804-92673B026A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627572" y="1753009"/>
            <a:ext cx="379842" cy="369333"/>
          </a:xfrm>
          <a:prstGeom prst="rect">
            <a:avLst/>
          </a:prstGeom>
        </p:spPr>
      </p:pic>
      <p:pic>
        <p:nvPicPr>
          <p:cNvPr id="35" name="Picture 34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363214C0-FE0C-47D4-C278-F05C0DC9B1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95706" y="1753009"/>
            <a:ext cx="379842" cy="404462"/>
          </a:xfrm>
          <a:prstGeom prst="rect">
            <a:avLst/>
          </a:prstGeom>
        </p:spPr>
      </p:pic>
      <p:pic>
        <p:nvPicPr>
          <p:cNvPr id="36" name="Picture 35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5D0098F5-1104-5A65-BF57-95936D2B118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363840" y="1755850"/>
            <a:ext cx="379842" cy="404462"/>
          </a:xfrm>
          <a:prstGeom prst="rect">
            <a:avLst/>
          </a:prstGeom>
        </p:spPr>
      </p:pic>
      <p:sp>
        <p:nvSpPr>
          <p:cNvPr id="45" name="TextBox 44">
            <a:extLst>
              <a:ext uri="{FF2B5EF4-FFF2-40B4-BE49-F238E27FC236}">
                <a16:creationId xmlns:a16="http://schemas.microsoft.com/office/drawing/2014/main" id="{5CE98380-E9F2-FAF8-B7CB-09E3D3C075A5}"/>
              </a:ext>
            </a:extLst>
          </p:cNvPr>
          <p:cNvSpPr txBox="1"/>
          <p:nvPr/>
        </p:nvSpPr>
        <p:spPr>
          <a:xfrm>
            <a:off x="4840501" y="4631698"/>
            <a:ext cx="10890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AI </a:t>
            </a:r>
            <a:r>
              <a:rPr lang="en-US">
                <a:solidFill>
                  <a:srgbClr val="C00000"/>
                </a:solidFill>
              </a:rPr>
              <a:t>fails</a:t>
            </a:r>
          </a:p>
        </p:txBody>
      </p:sp>
      <p:sp>
        <p:nvSpPr>
          <p:cNvPr id="47" name="TextBox 46">
            <a:extLst>
              <a:ext uri="{FF2B5EF4-FFF2-40B4-BE49-F238E27FC236}">
                <a16:creationId xmlns:a16="http://schemas.microsoft.com/office/drawing/2014/main" id="{68279BC9-CCB2-9DF1-CC80-ED2644DDE6B5}"/>
              </a:ext>
            </a:extLst>
          </p:cNvPr>
          <p:cNvSpPr txBox="1"/>
          <p:nvPr/>
        </p:nvSpPr>
        <p:spPr>
          <a:xfrm>
            <a:off x="4840501" y="5304276"/>
            <a:ext cx="6216695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sz="1800" b="1"/>
              <a:t>AI does not come with all the knowledge it needs to do the job</a:t>
            </a:r>
            <a:endParaRPr lang="en-US" b="1"/>
          </a:p>
        </p:txBody>
      </p:sp>
    </p:spTree>
    <p:extLst>
      <p:ext uri="{BB962C8B-B14F-4D97-AF65-F5344CB8AC3E}">
        <p14:creationId xmlns:p14="http://schemas.microsoft.com/office/powerpoint/2010/main" val="3379456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9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0" fill="hold">
                      <p:stCondLst>
                        <p:cond delay="indefinite"/>
                      </p:stCondLst>
                      <p:childTnLst>
                        <p:par>
                          <p:cTn id="31" fill="hold">
                            <p:stCondLst>
                              <p:cond delay="0"/>
                            </p:stCondLst>
                            <p:childTnLst>
                              <p:par>
                                <p:cTn id="32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4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5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7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6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7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7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0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6" fill="hold">
                      <p:stCondLst>
                        <p:cond delay="indefinite"/>
                      </p:stCondLst>
                      <p:childTnLst>
                        <p:par>
                          <p:cTn id="67" fill="hold">
                            <p:stCondLst>
                              <p:cond delay="0"/>
                            </p:stCondLst>
                            <p:childTnLst>
                              <p:par>
                                <p:cTn id="6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5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6" fill="hold">
                      <p:stCondLst>
                        <p:cond delay="indefinite"/>
                      </p:stCondLst>
                      <p:childTnLst>
                        <p:par>
                          <p:cTn id="77" fill="hold">
                            <p:stCondLst>
                              <p:cond delay="0"/>
                            </p:stCondLst>
                            <p:childTnLst>
                              <p:par>
                                <p:cTn id="7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8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6" grpId="0" animBg="1"/>
      <p:bldP spid="7" grpId="0" animBg="1"/>
      <p:bldP spid="8" grpId="0" animBg="1"/>
      <p:bldP spid="9" grpId="0"/>
      <p:bldP spid="11" grpId="0" animBg="1"/>
      <p:bldP spid="2" grpId="0" animBg="1"/>
      <p:bldP spid="4" grpId="0" animBg="1"/>
      <p:bldP spid="21" grpId="0"/>
      <p:bldP spid="22" grpId="0"/>
      <p:bldP spid="26" grpId="0" animBg="1"/>
      <p:bldP spid="27" grpId="0" animBg="1"/>
      <p:bldP spid="28" grpId="0" animBg="1"/>
      <p:bldP spid="29" grpId="0" animBg="1"/>
      <p:bldP spid="45" grpId="0"/>
      <p:bldP spid="47" grpId="0"/>
    </p:bld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074028D-F6AF-54AC-4761-AC761F0EC74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A screen shot of a diagram&#10;&#10;AI-generated content may be incorrect.">
            <a:extLst>
              <a:ext uri="{FF2B5EF4-FFF2-40B4-BE49-F238E27FC236}">
                <a16:creationId xmlns:a16="http://schemas.microsoft.com/office/drawing/2014/main" id="{59B1A009-A48E-F8B0-6199-CCEEB803A3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63560" y="1250950"/>
            <a:ext cx="4191000" cy="4356100"/>
          </a:xfrm>
          <a:prstGeom prst="rect">
            <a:avLst/>
          </a:prstGeom>
        </p:spPr>
      </p:pic>
      <p:pic>
        <p:nvPicPr>
          <p:cNvPr id="7" name="Picture 6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7008605E-0137-80A5-A495-3B1F4DF0D4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12760" y="1227740"/>
            <a:ext cx="4292600" cy="4381500"/>
          </a:xfrm>
          <a:prstGeom prst="rect">
            <a:avLst/>
          </a:prstGeom>
        </p:spPr>
      </p:pic>
      <p:pic>
        <p:nvPicPr>
          <p:cNvPr id="5" name="Picture 4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829B2840-9149-5B0E-0027-AAA399B205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038380" y="1278540"/>
            <a:ext cx="4178300" cy="427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5974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73A29E-0C46-D1F8-F64C-BB4CF93E4C2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5C7FC06F-A8D9-F72C-E7EA-3FF1914CC314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is non-deterministic. How do you get good output?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825DD48-95CE-B664-938F-69EBCBB19F06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1248095-B264-450D-A257-68572AA3D70A}"/>
              </a:ext>
            </a:extLst>
          </p:cNvPr>
          <p:cNvSpPr txBox="1"/>
          <p:nvPr/>
        </p:nvSpPr>
        <p:spPr>
          <a:xfrm>
            <a:off x="977462" y="2308132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Roll the dice several times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0225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4855059-9195-0837-FE14-4FD220683C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B3C106F8-C365-11CE-22EB-5EBCE48A360C}"/>
              </a:ext>
            </a:extLst>
          </p:cNvPr>
          <p:cNvSpPr txBox="1"/>
          <p:nvPr/>
        </p:nvSpPr>
        <p:spPr>
          <a:xfrm>
            <a:off x="2924225" y="3044279"/>
            <a:ext cx="6024406" cy="76944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highlight>
                  <a:srgbClr val="FFFF00"/>
                </a:highlight>
                <a:latin typeface="Ink Free" panose="03080402000500000000" pitchFamily="66" charset="0"/>
              </a:rPr>
              <a:t>6. </a:t>
            </a:r>
            <a:r>
              <a:rPr lang="en-US" sz="4400">
                <a:latin typeface="Ink Free" panose="03080402000500000000" pitchFamily="66" charset="0"/>
              </a:rPr>
              <a:t>Thgouht Partnership</a:t>
            </a:r>
            <a:endParaRPr lang="en-US" sz="4400" dirty="0">
              <a:latin typeface="Ink Free" panose="03080402000500000000" pitchFamily="66" charset="0"/>
            </a:endParaRP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A46A54E4-6E30-24FC-E738-7C87D6BEC522}"/>
              </a:ext>
            </a:extLst>
          </p:cNvPr>
          <p:cNvCxnSpPr/>
          <p:nvPr/>
        </p:nvCxnSpPr>
        <p:spPr>
          <a:xfrm>
            <a:off x="0" y="2630078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5E6B07C8-3038-37D4-4AD8-8254664AB679}"/>
              </a:ext>
            </a:extLst>
          </p:cNvPr>
          <p:cNvCxnSpPr/>
          <p:nvPr/>
        </p:nvCxnSpPr>
        <p:spPr>
          <a:xfrm>
            <a:off x="0" y="4137267"/>
            <a:ext cx="12192000" cy="0"/>
          </a:xfrm>
          <a:prstGeom prst="line">
            <a:avLst/>
          </a:prstGeom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16221190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193DFB1-54B7-8029-4C30-02D2498F95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" name="Picture 28" descr="A screenshot of a computer&#10;&#10;AI-generated content may be incorrect.">
            <a:extLst>
              <a:ext uri="{FF2B5EF4-FFF2-40B4-BE49-F238E27FC236}">
                <a16:creationId xmlns:a16="http://schemas.microsoft.com/office/drawing/2014/main" id="{5495B156-3BE8-A99A-E248-3316F367BF2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9329" y="822034"/>
            <a:ext cx="5221521" cy="5095702"/>
          </a:xfrm>
          <a:prstGeom prst="rect">
            <a:avLst/>
          </a:prstGeom>
        </p:spPr>
      </p:pic>
      <p:pic>
        <p:nvPicPr>
          <p:cNvPr id="30" name="Picture 29" descr="Screens screenshot of a computer&#10;&#10;AI-generated content may be incorrect.">
            <a:extLst>
              <a:ext uri="{FF2B5EF4-FFF2-40B4-BE49-F238E27FC236}">
                <a16:creationId xmlns:a16="http://schemas.microsoft.com/office/drawing/2014/main" id="{0E4EBE48-CCDD-90CE-BF34-4B2E659D25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46634" y="822034"/>
            <a:ext cx="5210083" cy="5095702"/>
          </a:xfrm>
          <a:prstGeom prst="rect">
            <a:avLst/>
          </a:prstGeom>
        </p:spPr>
      </p:pic>
      <p:sp>
        <p:nvSpPr>
          <p:cNvPr id="20" name="Rounded Rectangle 19">
            <a:extLst>
              <a:ext uri="{FF2B5EF4-FFF2-40B4-BE49-F238E27FC236}">
                <a16:creationId xmlns:a16="http://schemas.microsoft.com/office/drawing/2014/main" id="{A2117C42-4776-B9A1-5BF2-6A5CA70A0178}"/>
              </a:ext>
            </a:extLst>
          </p:cNvPr>
          <p:cNvSpPr/>
          <p:nvPr/>
        </p:nvSpPr>
        <p:spPr>
          <a:xfrm>
            <a:off x="399185" y="1356754"/>
            <a:ext cx="2613376" cy="962863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ounded Rectangle 20">
            <a:extLst>
              <a:ext uri="{FF2B5EF4-FFF2-40B4-BE49-F238E27FC236}">
                <a16:creationId xmlns:a16="http://schemas.microsoft.com/office/drawing/2014/main" id="{902E5C81-5130-7622-C96E-F434B05F1183}"/>
              </a:ext>
            </a:extLst>
          </p:cNvPr>
          <p:cNvSpPr/>
          <p:nvPr/>
        </p:nvSpPr>
        <p:spPr>
          <a:xfrm>
            <a:off x="406873" y="2339789"/>
            <a:ext cx="2605688" cy="3388658"/>
          </a:xfrm>
          <a:prstGeom prst="roundRect">
            <a:avLst>
              <a:gd name="adj" fmla="val 4061"/>
            </a:avLst>
          </a:prstGeom>
          <a:solidFill>
            <a:srgbClr val="4472C4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ounded Rectangle 21">
            <a:extLst>
              <a:ext uri="{FF2B5EF4-FFF2-40B4-BE49-F238E27FC236}">
                <a16:creationId xmlns:a16="http://schemas.microsoft.com/office/drawing/2014/main" id="{1A505DEA-F426-0C21-63A2-119B6B32BA1C}"/>
              </a:ext>
            </a:extLst>
          </p:cNvPr>
          <p:cNvSpPr/>
          <p:nvPr/>
        </p:nvSpPr>
        <p:spPr>
          <a:xfrm>
            <a:off x="3187372" y="1359917"/>
            <a:ext cx="2349201" cy="532677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ounded Rectangle 22">
            <a:extLst>
              <a:ext uri="{FF2B5EF4-FFF2-40B4-BE49-F238E27FC236}">
                <a16:creationId xmlns:a16="http://schemas.microsoft.com/office/drawing/2014/main" id="{1B46D057-0DFE-B924-DE90-9FD9968C426C}"/>
              </a:ext>
            </a:extLst>
          </p:cNvPr>
          <p:cNvSpPr/>
          <p:nvPr/>
        </p:nvSpPr>
        <p:spPr>
          <a:xfrm>
            <a:off x="3193528" y="1889432"/>
            <a:ext cx="2343046" cy="3839015"/>
          </a:xfrm>
          <a:prstGeom prst="roundRect">
            <a:avLst>
              <a:gd name="adj" fmla="val 4061"/>
            </a:avLst>
          </a:prstGeom>
          <a:solidFill>
            <a:srgbClr val="4472C4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ounded Rectangle 23">
            <a:extLst>
              <a:ext uri="{FF2B5EF4-FFF2-40B4-BE49-F238E27FC236}">
                <a16:creationId xmlns:a16="http://schemas.microsoft.com/office/drawing/2014/main" id="{53CD11C6-524C-EE7A-8DD6-91C06F305DED}"/>
              </a:ext>
            </a:extLst>
          </p:cNvPr>
          <p:cNvSpPr/>
          <p:nvPr/>
        </p:nvSpPr>
        <p:spPr>
          <a:xfrm>
            <a:off x="6619912" y="1871803"/>
            <a:ext cx="2431763" cy="3724715"/>
          </a:xfrm>
          <a:prstGeom prst="roundRect">
            <a:avLst>
              <a:gd name="adj" fmla="val 4061"/>
            </a:avLst>
          </a:prstGeom>
          <a:solidFill>
            <a:srgbClr val="4472C4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Rounded Rectangle 24">
            <a:extLst>
              <a:ext uri="{FF2B5EF4-FFF2-40B4-BE49-F238E27FC236}">
                <a16:creationId xmlns:a16="http://schemas.microsoft.com/office/drawing/2014/main" id="{473B394B-E236-22BC-BF5D-0712D94889CB}"/>
              </a:ext>
            </a:extLst>
          </p:cNvPr>
          <p:cNvSpPr/>
          <p:nvPr/>
        </p:nvSpPr>
        <p:spPr>
          <a:xfrm>
            <a:off x="9338983" y="2292723"/>
            <a:ext cx="2151529" cy="3381935"/>
          </a:xfrm>
          <a:prstGeom prst="roundRect">
            <a:avLst>
              <a:gd name="adj" fmla="val 4061"/>
            </a:avLst>
          </a:prstGeom>
          <a:solidFill>
            <a:srgbClr val="4472C4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Rounded Rectangle 25">
            <a:extLst>
              <a:ext uri="{FF2B5EF4-FFF2-40B4-BE49-F238E27FC236}">
                <a16:creationId xmlns:a16="http://schemas.microsoft.com/office/drawing/2014/main" id="{A2E91802-0A97-0032-8938-B695B3FC85B7}"/>
              </a:ext>
            </a:extLst>
          </p:cNvPr>
          <p:cNvSpPr/>
          <p:nvPr/>
        </p:nvSpPr>
        <p:spPr>
          <a:xfrm>
            <a:off x="6612224" y="1356756"/>
            <a:ext cx="2431763" cy="532676"/>
          </a:xfrm>
          <a:prstGeom prst="roundRect">
            <a:avLst/>
          </a:prstGeom>
          <a:solidFill>
            <a:srgbClr val="FF0000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>
            <a:extLst>
              <a:ext uri="{FF2B5EF4-FFF2-40B4-BE49-F238E27FC236}">
                <a16:creationId xmlns:a16="http://schemas.microsoft.com/office/drawing/2014/main" id="{DE4F2019-91F0-0FAD-A8C4-8B5FDA9B81B8}"/>
              </a:ext>
            </a:extLst>
          </p:cNvPr>
          <p:cNvSpPr/>
          <p:nvPr/>
        </p:nvSpPr>
        <p:spPr>
          <a:xfrm>
            <a:off x="9338983" y="1356754"/>
            <a:ext cx="2151529" cy="915798"/>
          </a:xfrm>
          <a:prstGeom prst="roundRect">
            <a:avLst>
              <a:gd name="adj" fmla="val 10059"/>
            </a:avLst>
          </a:prstGeom>
          <a:solidFill>
            <a:srgbClr val="FF0000">
              <a:alpha val="40000"/>
            </a:srgbClr>
          </a:solidFill>
          <a:ln>
            <a:solidFill>
              <a:srgbClr val="172C51">
                <a:alpha val="69804"/>
              </a:srgb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94470387-F4BD-AB09-97AA-9814659C422C}"/>
              </a:ext>
            </a:extLst>
          </p:cNvPr>
          <p:cNvSpPr>
            <a:spLocks noGrp="1" noRot="1" noMove="1" noResize="1" noEditPoints="1" noAdjustHandles="1" noChangeArrowheads="1" noChangeShapeType="1"/>
          </p:cNvSpPr>
          <p:nvPr/>
        </p:nvSpPr>
        <p:spPr>
          <a:xfrm>
            <a:off x="275665" y="679076"/>
            <a:ext cx="11510682" cy="53788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529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4CCB472-F100-85EC-5A3A-5E23671B60AF}"/>
              </a:ext>
            </a:extLst>
          </p:cNvPr>
          <p:cNvSpPr txBox="1"/>
          <p:nvPr/>
        </p:nvSpPr>
        <p:spPr>
          <a:xfrm>
            <a:off x="2751043" y="3429000"/>
            <a:ext cx="7509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i="1">
                <a:solidFill>
                  <a:srgbClr val="002060"/>
                </a:solidFill>
              </a:rPr>
              <a:t>Why didn’t it tell me that </a:t>
            </a:r>
            <a:r>
              <a:rPr lang="en-US" sz="2400" b="1" i="1">
                <a:solidFill>
                  <a:srgbClr val="002060"/>
                </a:solidFill>
              </a:rPr>
              <a:t>I wasn’t making any sense</a:t>
            </a:r>
            <a:r>
              <a:rPr lang="en-US" sz="2400" i="1">
                <a:solidFill>
                  <a:srgbClr val="002060"/>
                </a:solidFill>
              </a:rPr>
              <a:t>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84E19ED-4804-0D23-C504-654E99344D24}"/>
              </a:ext>
            </a:extLst>
          </p:cNvPr>
          <p:cNvSpPr txBox="1"/>
          <p:nvPr/>
        </p:nvSpPr>
        <p:spPr>
          <a:xfrm>
            <a:off x="2751043" y="2754406"/>
            <a:ext cx="750906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US" sz="2400" i="1">
                <a:solidFill>
                  <a:srgbClr val="002060"/>
                </a:solidFill>
              </a:rPr>
              <a:t>Was hard to even suspect mental model differences</a:t>
            </a:r>
          </a:p>
        </p:txBody>
      </p:sp>
    </p:spTree>
    <p:extLst>
      <p:ext uri="{BB962C8B-B14F-4D97-AF65-F5344CB8AC3E}">
        <p14:creationId xmlns:p14="http://schemas.microsoft.com/office/powerpoint/2010/main" val="41388115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D6A4CE5-BEB6-E3DD-9E03-3259D413E04F}"/>
              </a:ext>
            </a:extLst>
          </p:cNvPr>
          <p:cNvSpPr txBox="1"/>
          <p:nvPr/>
        </p:nvSpPr>
        <p:spPr>
          <a:xfrm>
            <a:off x="1149904" y="3039351"/>
            <a:ext cx="972531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Tell me something I need to know even if I don't want to hear it</a:t>
            </a:r>
          </a:p>
        </p:txBody>
      </p:sp>
    </p:spTree>
    <p:extLst>
      <p:ext uri="{BB962C8B-B14F-4D97-AF65-F5344CB8AC3E}">
        <p14:creationId xmlns:p14="http://schemas.microsoft.com/office/powerpoint/2010/main" val="342954774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E24DC3E-B394-D625-CF1F-FA7741BC1D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BCE8F2-0B9D-4216-5E66-B91AB7B52CA3}"/>
              </a:ext>
            </a:extLst>
          </p:cNvPr>
          <p:cNvSpPr txBox="1"/>
          <p:nvPr/>
        </p:nvSpPr>
        <p:spPr>
          <a:xfrm>
            <a:off x="632012" y="3059206"/>
            <a:ext cx="108585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Push back when something seems wrong - don't just agree with mistakes</a:t>
            </a:r>
            <a:endParaRPr lang="en-US" sz="2800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18108808"/>
      </p:ext>
    </p:extLst>
  </p:cSld>
  <p:clrMapOvr>
    <a:masterClrMapping/>
  </p:clrMapOvr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BBB391E-A8AA-3123-35A5-6267531404D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A7111DF-5B67-C656-18E5-57F818B719FD}"/>
              </a:ext>
            </a:extLst>
          </p:cNvPr>
          <p:cNvSpPr txBox="1"/>
          <p:nvPr/>
        </p:nvSpPr>
        <p:spPr>
          <a:xfrm>
            <a:off x="988357" y="2823908"/>
            <a:ext cx="11113996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/>
              <a:t>Ask questions </a:t>
            </a:r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if something is not clear and you need to make a choice. </a:t>
            </a:r>
          </a:p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Don't choose randomly if it's important for what we're doing</a:t>
            </a:r>
          </a:p>
        </p:txBody>
      </p:sp>
    </p:spTree>
    <p:extLst>
      <p:ext uri="{BB962C8B-B14F-4D97-AF65-F5344CB8AC3E}">
        <p14:creationId xmlns:p14="http://schemas.microsoft.com/office/powerpoint/2010/main" val="22150034"/>
      </p:ext>
    </p:extLst>
  </p:cSld>
  <p:clrMapOvr>
    <a:masterClrMapping/>
  </p:clrMapOvr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2DF31D9-95D3-633E-EE5E-D307FA3663F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A9162BCF-2CB2-C698-EDE7-FA759FFE0208}"/>
              </a:ext>
            </a:extLst>
          </p:cNvPr>
          <p:cNvSpPr txBox="1"/>
          <p:nvPr/>
        </p:nvSpPr>
        <p:spPr>
          <a:xfrm>
            <a:off x="2609850" y="2797305"/>
            <a:ext cx="6972300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When you show me a potential error or miss, </a:t>
            </a:r>
          </a:p>
          <a:p>
            <a:r>
              <a:rPr lang="en-US" sz="2800">
                <a:solidFill>
                  <a:schemeClr val="tx1">
                    <a:lumMod val="50000"/>
                    <a:lumOff val="50000"/>
                  </a:schemeClr>
                </a:solidFill>
              </a:rPr>
              <a:t>start your response with❗️emoji</a:t>
            </a:r>
          </a:p>
        </p:txBody>
      </p:sp>
    </p:spTree>
    <p:extLst>
      <p:ext uri="{BB962C8B-B14F-4D97-AF65-F5344CB8AC3E}">
        <p14:creationId xmlns:p14="http://schemas.microsoft.com/office/powerpoint/2010/main" val="2859806916"/>
      </p:ext>
    </p:extLst>
  </p:cSld>
  <p:clrMapOvr>
    <a:masterClrMapping/>
  </p:clrMapOvr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E078F8CC-8B17-7EEE-59C8-85274D47FFC8}"/>
              </a:ext>
            </a:extLst>
          </p:cNvPr>
          <p:cNvSpPr txBox="1"/>
          <p:nvPr/>
        </p:nvSpPr>
        <p:spPr>
          <a:xfrm>
            <a:off x="7207070" y="1292065"/>
            <a:ext cx="4984930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buNone/>
            </a:pPr>
            <a:r>
              <a:rPr lang="en-US" b="1"/>
              <a:t>Impromptu Prompting</a:t>
            </a:r>
            <a:br>
              <a:rPr lang="en-US" b="1"/>
            </a:br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06DDE397-0867-2B5D-F705-0A6CC9DCE7A6}"/>
              </a:ext>
            </a:extLst>
          </p:cNvPr>
          <p:cNvSpPr txBox="1"/>
          <p:nvPr/>
        </p:nvSpPr>
        <p:spPr>
          <a:xfrm>
            <a:off x="1499347" y="2415535"/>
            <a:ext cx="2598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permission to disagree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CDD53D1-5252-641C-3492-ACC819C99881}"/>
              </a:ext>
            </a:extLst>
          </p:cNvPr>
          <p:cNvSpPr txBox="1"/>
          <p:nvPr/>
        </p:nvSpPr>
        <p:spPr>
          <a:xfrm>
            <a:off x="1499347" y="2865780"/>
            <a:ext cx="32896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proactively point out mistakes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528741F-D628-DE73-577E-18984227BB9C}"/>
              </a:ext>
            </a:extLst>
          </p:cNvPr>
          <p:cNvSpPr txBox="1"/>
          <p:nvPr/>
        </p:nvSpPr>
        <p:spPr>
          <a:xfrm>
            <a:off x="1904012" y="1292065"/>
            <a:ext cx="13740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Global Rules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A05CE0A-195A-E410-4955-81A593C94B84}"/>
              </a:ext>
            </a:extLst>
          </p:cNvPr>
          <p:cNvSpPr txBox="1"/>
          <p:nvPr/>
        </p:nvSpPr>
        <p:spPr>
          <a:xfrm>
            <a:off x="1499347" y="1965290"/>
            <a:ext cx="20229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honest feedback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38963680-C518-F0E4-5A6A-F9F95B4A37D4}"/>
              </a:ext>
            </a:extLst>
          </p:cNvPr>
          <p:cNvSpPr txBox="1"/>
          <p:nvPr/>
        </p:nvSpPr>
        <p:spPr>
          <a:xfrm>
            <a:off x="6096000" y="2032988"/>
            <a:ext cx="558999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what do you think of this piece? </a:t>
            </a:r>
            <a:br>
              <a:rPr lang="en-US"/>
            </a:br>
            <a:r>
              <a:rPr lang="en-US"/>
              <a:t>give me honest feedback even if I don’t want to hear it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96CF5B2E-9B32-376E-522D-A075FF1408F0}"/>
              </a:ext>
            </a:extLst>
          </p:cNvPr>
          <p:cNvSpPr txBox="1"/>
          <p:nvPr/>
        </p:nvSpPr>
        <p:spPr>
          <a:xfrm>
            <a:off x="6096000" y="2681114"/>
            <a:ext cx="30688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do you have any questions?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0BBBF25-3917-B0C8-3266-B807D44FE97D}"/>
              </a:ext>
            </a:extLst>
          </p:cNvPr>
          <p:cNvSpPr txBox="1"/>
          <p:nvPr/>
        </p:nvSpPr>
        <p:spPr>
          <a:xfrm>
            <a:off x="6096000" y="3097510"/>
            <a:ext cx="22867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is everything clear?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0F67DA70-DD42-9028-AD39-A847FD54AF7B}"/>
              </a:ext>
            </a:extLst>
          </p:cNvPr>
          <p:cNvSpPr txBox="1"/>
          <p:nvPr/>
        </p:nvSpPr>
        <p:spPr>
          <a:xfrm>
            <a:off x="4276578" y="548639"/>
            <a:ext cx="23455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Enforcing Paternership</a:t>
            </a:r>
          </a:p>
        </p:txBody>
      </p:sp>
    </p:spTree>
    <p:extLst>
      <p:ext uri="{BB962C8B-B14F-4D97-AF65-F5344CB8AC3E}">
        <p14:creationId xmlns:p14="http://schemas.microsoft.com/office/powerpoint/2010/main" val="35129478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5" grpId="0"/>
      <p:bldP spid="9" grpId="0"/>
      <p:bldP spid="14" grpId="0"/>
      <p:bldP spid="15" grpId="0"/>
      <p:bldP spid="16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>
          <a:extLst>
            <a:ext uri="{FF2B5EF4-FFF2-40B4-BE49-F238E27FC236}">
              <a16:creationId xmlns:a16="http://schemas.microsoft.com/office/drawing/2014/main" id="{AC78EB13-9185-55CF-CC2D-761CD1D7742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extBox 22">
            <a:extLst>
              <a:ext uri="{FF2B5EF4-FFF2-40B4-BE49-F238E27FC236}">
                <a16:creationId xmlns:a16="http://schemas.microsoft.com/office/drawing/2014/main" id="{64703937-ECB8-D727-C4A3-52B09248EEA1}"/>
              </a:ext>
            </a:extLst>
          </p:cNvPr>
          <p:cNvSpPr txBox="1"/>
          <p:nvPr/>
        </p:nvSpPr>
        <p:spPr>
          <a:xfrm>
            <a:off x="4707813" y="3078885"/>
            <a:ext cx="295940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/>
              <a:t>Context Management</a:t>
            </a:r>
          </a:p>
        </p:txBody>
      </p:sp>
      <p:pic>
        <p:nvPicPr>
          <p:cNvPr id="1024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0C9CB5A7-8438-2B06-2E4C-63DE6B4ABD7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prstGeom prst="rect">
            <a:avLst/>
          </a:pr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025" name="Rectangle 1024">
            <a:extLst>
              <a:ext uri="{FF2B5EF4-FFF2-40B4-BE49-F238E27FC236}">
                <a16:creationId xmlns:a16="http://schemas.microsoft.com/office/drawing/2014/main" id="{E2CF8228-294E-3E3B-D90E-0BF695A9BA5D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prstGeom prst="rect">
            <a:avLst/>
          </a:pr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7" name="Rectangle 1026">
            <a:extLst>
              <a:ext uri="{FF2B5EF4-FFF2-40B4-BE49-F238E27FC236}">
                <a16:creationId xmlns:a16="http://schemas.microsoft.com/office/drawing/2014/main" id="{8B85B13E-C382-DA85-4A7C-98194A69F1C3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28" name="TextBox 1027">
            <a:extLst>
              <a:ext uri="{FF2B5EF4-FFF2-40B4-BE49-F238E27FC236}">
                <a16:creationId xmlns:a16="http://schemas.microsoft.com/office/drawing/2014/main" id="{800DC752-71E5-E226-8582-AFC614C79783}"/>
              </a:ext>
            </a:extLst>
          </p:cNvPr>
          <p:cNvSpPr txBox="1"/>
          <p:nvPr/>
        </p:nvSpPr>
        <p:spPr>
          <a:xfrm>
            <a:off x="1773430" y="6488668"/>
            <a:ext cx="17043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1029" name="Rectangle 1028">
            <a:extLst>
              <a:ext uri="{FF2B5EF4-FFF2-40B4-BE49-F238E27FC236}">
                <a16:creationId xmlns:a16="http://schemas.microsoft.com/office/drawing/2014/main" id="{08B840C9-864A-D6FA-EB7C-1297F87DAFC6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0" name="Rectangle 1029">
            <a:extLst>
              <a:ext uri="{FF2B5EF4-FFF2-40B4-BE49-F238E27FC236}">
                <a16:creationId xmlns:a16="http://schemas.microsoft.com/office/drawing/2014/main" id="{03F9BC9D-F211-1DE6-0DDC-30A8712020FE}"/>
              </a:ext>
            </a:extLst>
          </p:cNvPr>
          <p:cNvSpPr/>
          <p:nvPr/>
        </p:nvSpPr>
        <p:spPr>
          <a:xfrm>
            <a:off x="1297655" y="893683"/>
            <a:ext cx="564293" cy="53957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1" name="Rectangle 1030">
            <a:extLst>
              <a:ext uri="{FF2B5EF4-FFF2-40B4-BE49-F238E27FC236}">
                <a16:creationId xmlns:a16="http://schemas.microsoft.com/office/drawing/2014/main" id="{E27058D7-163A-824D-8BB5-BF9FF2EFA30A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32" name="Rounded Rectangle 1031">
            <a:extLst>
              <a:ext uri="{FF2B5EF4-FFF2-40B4-BE49-F238E27FC236}">
                <a16:creationId xmlns:a16="http://schemas.microsoft.com/office/drawing/2014/main" id="{2C7BB325-6972-C0B4-C65B-34244AD7003B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3" name="Rounded Rectangle 1032">
            <a:extLst>
              <a:ext uri="{FF2B5EF4-FFF2-40B4-BE49-F238E27FC236}">
                <a16:creationId xmlns:a16="http://schemas.microsoft.com/office/drawing/2014/main" id="{CCE11F70-9117-1A1E-DDB8-5A717E72737B}"/>
              </a:ext>
            </a:extLst>
          </p:cNvPr>
          <p:cNvSpPr/>
          <p:nvPr/>
        </p:nvSpPr>
        <p:spPr>
          <a:xfrm>
            <a:off x="1231718" y="3375336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</a:t>
            </a:r>
          </a:p>
        </p:txBody>
      </p:sp>
      <p:sp>
        <p:nvSpPr>
          <p:cNvPr id="1034" name="Rectangle 1033">
            <a:extLst>
              <a:ext uri="{FF2B5EF4-FFF2-40B4-BE49-F238E27FC236}">
                <a16:creationId xmlns:a16="http://schemas.microsoft.com/office/drawing/2014/main" id="{BDD2D6D3-AE00-9733-889F-7071B78A5240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35" name="Rectangle 1034">
            <a:extLst>
              <a:ext uri="{FF2B5EF4-FFF2-40B4-BE49-F238E27FC236}">
                <a16:creationId xmlns:a16="http://schemas.microsoft.com/office/drawing/2014/main" id="{16C24000-753C-3AAD-912D-F0750D1DA2FE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prstGeom prst="rect">
            <a:avLst/>
          </a:pr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67" name="Rectangle 1066">
            <a:extLst>
              <a:ext uri="{FF2B5EF4-FFF2-40B4-BE49-F238E27FC236}">
                <a16:creationId xmlns:a16="http://schemas.microsoft.com/office/drawing/2014/main" id="{0F427BBF-87C9-6A2C-FAD5-F3DF8A1C0F90}"/>
              </a:ext>
            </a:extLst>
          </p:cNvPr>
          <p:cNvSpPr/>
          <p:nvPr/>
        </p:nvSpPr>
        <p:spPr>
          <a:xfrm>
            <a:off x="7387363" y="529669"/>
            <a:ext cx="3732453" cy="1725492"/>
          </a:xfrm>
          <a:prstGeom prst="rect">
            <a:avLst/>
          </a:prstGeom>
          <a:noFill/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8" name="Rectangle 1067">
            <a:extLst>
              <a:ext uri="{FF2B5EF4-FFF2-40B4-BE49-F238E27FC236}">
                <a16:creationId xmlns:a16="http://schemas.microsoft.com/office/drawing/2014/main" id="{1A8CCE40-69CF-5617-FE19-6EFC08205144}"/>
              </a:ext>
            </a:extLst>
          </p:cNvPr>
          <p:cNvSpPr/>
          <p:nvPr/>
        </p:nvSpPr>
        <p:spPr>
          <a:xfrm>
            <a:off x="7667213" y="1184392"/>
            <a:ext cx="564293" cy="539578"/>
          </a:xfrm>
          <a:prstGeom prst="rect">
            <a:avLst/>
          </a:pr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69" name="Rectangle 1068">
            <a:extLst>
              <a:ext uri="{FF2B5EF4-FFF2-40B4-BE49-F238E27FC236}">
                <a16:creationId xmlns:a16="http://schemas.microsoft.com/office/drawing/2014/main" id="{36C23B8B-9034-6509-97C2-80CFC6CEF4DA}"/>
              </a:ext>
            </a:extLst>
          </p:cNvPr>
          <p:cNvSpPr/>
          <p:nvPr/>
        </p:nvSpPr>
        <p:spPr>
          <a:xfrm>
            <a:off x="8535347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0" name="Rectangle 1069">
            <a:extLst>
              <a:ext uri="{FF2B5EF4-FFF2-40B4-BE49-F238E27FC236}">
                <a16:creationId xmlns:a16="http://schemas.microsoft.com/office/drawing/2014/main" id="{445A342E-F656-2AEA-9709-03A90AA05A94}"/>
              </a:ext>
            </a:extLst>
          </p:cNvPr>
          <p:cNvSpPr/>
          <p:nvPr/>
        </p:nvSpPr>
        <p:spPr>
          <a:xfrm>
            <a:off x="9403481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71" name="TextBox 1070">
            <a:extLst>
              <a:ext uri="{FF2B5EF4-FFF2-40B4-BE49-F238E27FC236}">
                <a16:creationId xmlns:a16="http://schemas.microsoft.com/office/drawing/2014/main" id="{F0371C94-53AD-643A-3CC9-2EAA610F562E}"/>
              </a:ext>
            </a:extLst>
          </p:cNvPr>
          <p:cNvSpPr txBox="1"/>
          <p:nvPr/>
        </p:nvSpPr>
        <p:spPr>
          <a:xfrm>
            <a:off x="8162449" y="667907"/>
            <a:ext cx="211949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</a:t>
            </a:r>
          </a:p>
        </p:txBody>
      </p:sp>
      <p:sp>
        <p:nvSpPr>
          <p:cNvPr id="1072" name="Rectangle 1071">
            <a:extLst>
              <a:ext uri="{FF2B5EF4-FFF2-40B4-BE49-F238E27FC236}">
                <a16:creationId xmlns:a16="http://schemas.microsoft.com/office/drawing/2014/main" id="{7B63207B-1692-03A8-3269-28325B28BFBE}"/>
              </a:ext>
            </a:extLst>
          </p:cNvPr>
          <p:cNvSpPr/>
          <p:nvPr/>
        </p:nvSpPr>
        <p:spPr>
          <a:xfrm>
            <a:off x="10271615" y="1184392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073" name="Picture 1072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8F4CF7F5-BC27-D66E-24AE-8B58ED00B23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59438" y="1753010"/>
            <a:ext cx="379842" cy="369333"/>
          </a:xfrm>
          <a:prstGeom prst="rect">
            <a:avLst/>
          </a:prstGeom>
        </p:spPr>
      </p:pic>
      <p:pic>
        <p:nvPicPr>
          <p:cNvPr id="1074" name="Picture 1073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6EC66FB0-15B5-A542-21A3-5CBCB0C51B7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627572" y="1753009"/>
            <a:ext cx="379842" cy="369333"/>
          </a:xfrm>
          <a:prstGeom prst="rect">
            <a:avLst/>
          </a:prstGeom>
        </p:spPr>
      </p:pic>
      <p:pic>
        <p:nvPicPr>
          <p:cNvPr id="1075" name="Picture 1074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767312FC-D05C-D721-EA45-8F5F1E3B458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495706" y="1753009"/>
            <a:ext cx="379842" cy="404462"/>
          </a:xfrm>
          <a:prstGeom prst="rect">
            <a:avLst/>
          </a:prstGeom>
        </p:spPr>
      </p:pic>
      <p:pic>
        <p:nvPicPr>
          <p:cNvPr id="1076" name="Picture 1075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6399AB45-B330-D6FE-DDBD-038B749C3D0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363840" y="1755850"/>
            <a:ext cx="379842" cy="404462"/>
          </a:xfrm>
          <a:prstGeom prst="rect">
            <a:avLst/>
          </a:prstGeom>
        </p:spPr>
      </p:pic>
      <p:sp>
        <p:nvSpPr>
          <p:cNvPr id="1080" name="TextBox 1079">
            <a:extLst>
              <a:ext uri="{FF2B5EF4-FFF2-40B4-BE49-F238E27FC236}">
                <a16:creationId xmlns:a16="http://schemas.microsoft.com/office/drawing/2014/main" id="{DC946FCA-2F18-2AF9-4D30-9C2F241E03D3}"/>
              </a:ext>
            </a:extLst>
          </p:cNvPr>
          <p:cNvSpPr txBox="1"/>
          <p:nvPr/>
        </p:nvSpPr>
        <p:spPr>
          <a:xfrm>
            <a:off x="4840501" y="3738320"/>
            <a:ext cx="63223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Prepare context – give it all the knowledge it needs to succeed</a:t>
            </a:r>
          </a:p>
        </p:txBody>
      </p:sp>
      <p:sp>
        <p:nvSpPr>
          <p:cNvPr id="1084" name="TextBox 1083">
            <a:extLst>
              <a:ext uri="{FF2B5EF4-FFF2-40B4-BE49-F238E27FC236}">
                <a16:creationId xmlns:a16="http://schemas.microsoft.com/office/drawing/2014/main" id="{3413192C-BB3D-E040-B481-B15F90B4FD59}"/>
              </a:ext>
            </a:extLst>
          </p:cNvPr>
          <p:cNvSpPr txBox="1"/>
          <p:nvPr/>
        </p:nvSpPr>
        <p:spPr>
          <a:xfrm>
            <a:off x="4840501" y="4186693"/>
            <a:ext cx="199657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Then do you ask</a:t>
            </a:r>
          </a:p>
        </p:txBody>
      </p:sp>
    </p:spTree>
    <p:extLst>
      <p:ext uri="{BB962C8B-B14F-4D97-AF65-F5344CB8AC3E}">
        <p14:creationId xmlns:p14="http://schemas.microsoft.com/office/powerpoint/2010/main" val="155473711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10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5" dur="500"/>
                                        <p:tgtEl>
                                          <p:spTgt spid="10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0" dur="500"/>
                                        <p:tgtEl>
                                          <p:spTgt spid="10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5" dur="500"/>
                                        <p:tgtEl>
                                          <p:spTgt spid="10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33" grpId="0" animBg="1"/>
      <p:bldP spid="1034" grpId="0" animBg="1"/>
      <p:bldP spid="1035" grpId="0" animBg="1"/>
      <p:bldP spid="1080" grpId="0"/>
      <p:bldP spid="1084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46774D0-4DCD-5579-AD68-759CD1474A5F}"/>
              </a:ext>
            </a:extLst>
          </p:cNvPr>
          <p:cNvSpPr txBox="1"/>
          <p:nvPr/>
        </p:nvSpPr>
        <p:spPr>
          <a:xfrm>
            <a:off x="2827283" y="2112579"/>
            <a:ext cx="17828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Give it agency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1996E46-B7A3-12EB-AF96-0845C1BB0BA7}"/>
              </a:ext>
            </a:extLst>
          </p:cNvPr>
          <p:cNvSpPr txBox="1"/>
          <p:nvPr/>
        </p:nvSpPr>
        <p:spPr>
          <a:xfrm>
            <a:off x="2827283" y="2856186"/>
            <a:ext cx="682513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Before letting it go do the task, stop it and ask what it is about to do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7246E59-E32E-756D-C679-5AF500C90CA6}"/>
              </a:ext>
            </a:extLst>
          </p:cNvPr>
          <p:cNvSpPr txBox="1"/>
          <p:nvPr/>
        </p:nvSpPr>
        <p:spPr>
          <a:xfrm>
            <a:off x="2827283" y="3599794"/>
            <a:ext cx="50577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/>
              <a:t>When it asks you a question, ask it for its opinion</a:t>
            </a:r>
          </a:p>
        </p:txBody>
      </p:sp>
    </p:spTree>
    <p:extLst>
      <p:ext uri="{BB962C8B-B14F-4D97-AF65-F5344CB8AC3E}">
        <p14:creationId xmlns:p14="http://schemas.microsoft.com/office/powerpoint/2010/main" val="655083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/>
      <p:bldP spid="4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C12F52-86D5-7371-8CD2-F81E1BF93E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AI-generated content may be incorrect.">
            <a:extLst>
              <a:ext uri="{FF2B5EF4-FFF2-40B4-BE49-F238E27FC236}">
                <a16:creationId xmlns:a16="http://schemas.microsoft.com/office/drawing/2014/main" id="{43D35EFD-98A2-85F6-88B7-F554563377C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38380" y="1278540"/>
            <a:ext cx="4178300" cy="4279900"/>
          </a:xfrm>
          <a:prstGeom prst="rect">
            <a:avLst/>
          </a:prstGeom>
        </p:spPr>
      </p:pic>
      <p:pic>
        <p:nvPicPr>
          <p:cNvPr id="13" name="Picture 12" descr="A diagram of a diagram&#10;&#10;AI-generated content may be incorrect.">
            <a:extLst>
              <a:ext uri="{FF2B5EF4-FFF2-40B4-BE49-F238E27FC236}">
                <a16:creationId xmlns:a16="http://schemas.microsoft.com/office/drawing/2014/main" id="{3C221CF3-D79F-0214-437C-8018052FCCA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023710" y="1244600"/>
            <a:ext cx="4165600" cy="436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6889538"/>
      </p:ext>
    </p:extLst>
  </p:cSld>
  <p:clrMapOvr>
    <a:masterClrMapping/>
  </p:clrMapOvr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071D342-1687-93CC-AB63-87085F855C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D40F46EF-D987-79F1-7E80-3A2AACAC575C}"/>
              </a:ext>
            </a:extLst>
          </p:cNvPr>
          <p:cNvSpPr txBox="1"/>
          <p:nvPr/>
        </p:nvSpPr>
        <p:spPr>
          <a:xfrm>
            <a:off x="977462" y="1613300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is misinterpreting your asks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A1D75CD-F777-4C74-C4FB-836B0ECE4474}"/>
              </a:ext>
            </a:extLst>
          </p:cNvPr>
          <p:cNvSpPr txBox="1"/>
          <p:nvPr/>
        </p:nvSpPr>
        <p:spPr>
          <a:xfrm>
            <a:off x="5135640" y="615110"/>
            <a:ext cx="19207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>
                <a:latin typeface="Ink Free" panose="03080402000500000000" pitchFamily="66" charset="0"/>
              </a:rPr>
              <a:t>Takeaways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CDE29D8-65DC-EC98-F0E3-9E0FD466BFA6}"/>
              </a:ext>
            </a:extLst>
          </p:cNvPr>
          <p:cNvSpPr txBox="1"/>
          <p:nvPr/>
        </p:nvSpPr>
        <p:spPr>
          <a:xfrm>
            <a:off x="977462" y="2308132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700001"/>
                </a:solidFill>
                <a:latin typeface="Ink Free" panose="03080402000500000000" pitchFamily="66" charset="0"/>
              </a:rPr>
              <a:t>AI does not clarify your intent</a:t>
            </a:r>
            <a:endParaRPr lang="en-US" sz="2800" b="1">
              <a:solidFill>
                <a:srgbClr val="700001"/>
              </a:solidFill>
              <a:latin typeface="Ink Free" panose="03080402000500000000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9543EB2-7BFB-61C7-41F4-7717E9A28F20}"/>
              </a:ext>
            </a:extLst>
          </p:cNvPr>
          <p:cNvSpPr txBox="1"/>
          <p:nvPr/>
        </p:nvSpPr>
        <p:spPr>
          <a:xfrm>
            <a:off x="977462" y="3002964"/>
            <a:ext cx="10384222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800">
                <a:solidFill>
                  <a:srgbClr val="1B4A00"/>
                </a:solidFill>
                <a:latin typeface="Ink Free" panose="03080402000500000000" pitchFamily="66" charset="0"/>
              </a:rPr>
              <a:t>Give it agency. Collaborate</a:t>
            </a:r>
            <a:endParaRPr lang="en-US" sz="2800" b="1">
              <a:solidFill>
                <a:srgbClr val="1B4A00"/>
              </a:solidFill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45901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  <p:bldP spid="4" grpId="0"/>
    </p:bld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48F0E7B-488E-E633-AC63-FD43733768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5177C77-07D3-FAD5-3A0A-EBF25479FDCF}"/>
              </a:ext>
            </a:extLst>
          </p:cNvPr>
          <p:cNvSpPr txBox="1"/>
          <p:nvPr/>
        </p:nvSpPr>
        <p:spPr>
          <a:xfrm>
            <a:off x="3076832" y="3954162"/>
            <a:ext cx="6620402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Thought: You could give it all your practices, but if some of them are </a:t>
            </a:r>
          </a:p>
          <a:p>
            <a:r>
              <a:rPr lang="en-US"/>
              <a:t>not relevant to what you’re doing, theywill distract the agent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8208401"/>
      </p:ext>
    </p:extLst>
  </p:cSld>
  <p:clrMapOvr>
    <a:masterClrMapping/>
  </p:clrMapOvr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FA46C8-813B-7BDA-0078-693843D08E7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537941445"/>
      </p:ext>
    </p:extLst>
  </p:cSld>
  <p:clrMapOvr>
    <a:masterClrMapping/>
  </p:clrMapOvr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9AA19CB-5878-CAB3-1EC9-775411ABC4F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774F552-EF6C-5C54-5A2E-EBEFBBE20732}"/>
              </a:ext>
            </a:extLst>
          </p:cNvPr>
          <p:cNvSpPr txBox="1"/>
          <p:nvPr/>
        </p:nvSpPr>
        <p:spPr>
          <a:xfrm>
            <a:off x="2986514" y="2967335"/>
            <a:ext cx="559332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AI forgets all previous experiences with you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12D448E3-88DE-5F35-893F-C9499D9C9EA1}"/>
              </a:ext>
            </a:extLst>
          </p:cNvPr>
          <p:cNvSpPr txBox="1">
            <a:spLocks/>
          </p:cNvSpPr>
          <p:nvPr/>
        </p:nvSpPr>
        <p:spPr>
          <a:xfrm>
            <a:off x="4953399" y="2167560"/>
            <a:ext cx="1659557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/>
              <a:t>Problem</a:t>
            </a:r>
            <a:endParaRPr lang="en-US" sz="3200" b="1" i="1">
              <a:latin typeface="Ink Free" panose="03080402000500000000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C7D231E-8FC6-D536-BE21-FA3E76D4F303}"/>
              </a:ext>
            </a:extLst>
          </p:cNvPr>
          <p:cNvSpPr txBox="1"/>
          <p:nvPr/>
        </p:nvSpPr>
        <p:spPr>
          <a:xfrm>
            <a:off x="7871255" y="5622324"/>
            <a:ext cx="107753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amnesia?</a:t>
            </a:r>
          </a:p>
          <a:p>
            <a:endParaRPr lang="en-US">
              <a:solidFill>
                <a:schemeClr val="tx1">
                  <a:lumMod val="50000"/>
                  <a:lumOff val="5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34676541"/>
      </p:ext>
    </p:extLst>
  </p:cSld>
  <p:clrMapOvr>
    <a:masterClrMapping/>
  </p:clrMapOvr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454A5D5-7DCE-F455-5FEC-C07B5BEC12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8E9042E-B414-F058-3D56-8063F2B970D1}"/>
              </a:ext>
            </a:extLst>
          </p:cNvPr>
          <p:cNvSpPr txBox="1"/>
          <p:nvPr/>
        </p:nvSpPr>
        <p:spPr>
          <a:xfrm>
            <a:off x="3620529" y="3013501"/>
            <a:ext cx="455669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not wanting to close the window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having to repeat yourself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38BBB71D-6F5C-13C6-52EA-A369DBD57873}"/>
              </a:ext>
            </a:extLst>
          </p:cNvPr>
          <p:cNvSpPr txBox="1">
            <a:spLocks/>
          </p:cNvSpPr>
          <p:nvPr/>
        </p:nvSpPr>
        <p:spPr>
          <a:xfrm>
            <a:off x="4953399" y="2167560"/>
            <a:ext cx="2485369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/>
              <a:t>Symptoms</a:t>
            </a:r>
            <a:endParaRPr lang="en-US" sz="3200" b="1" i="1">
              <a:latin typeface="Ink Free" panose="03080402000500000000" pitchFamily="66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B527978-EFFD-672A-03E9-1BF2CF7FC939}"/>
              </a:ext>
            </a:extLst>
          </p:cNvPr>
          <p:cNvSpPr txBox="1"/>
          <p:nvPr/>
        </p:nvSpPr>
        <p:spPr>
          <a:xfrm>
            <a:off x="1754659" y="4856206"/>
            <a:ext cx="10131491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Having to repeat yourself - every session, re-explaining the same things 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Not wanting to close the window because you invested so much into this one 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YOU become its memory - you're the one doing all the remembering, and it's exhausting 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Every new session is a stranger - all the understanding, all the teaching, gone 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</a:rPr>
              <a:t>Effort evaporates - you put real work into getting it to understand you, and that work just disappears</a:t>
            </a:r>
          </a:p>
        </p:txBody>
      </p:sp>
    </p:spTree>
    <p:extLst>
      <p:ext uri="{BB962C8B-B14F-4D97-AF65-F5344CB8AC3E}">
        <p14:creationId xmlns:p14="http://schemas.microsoft.com/office/powerpoint/2010/main" val="4223055108"/>
      </p:ext>
    </p:extLst>
  </p:cSld>
  <p:clrMapOvr>
    <a:masterClrMapping/>
  </p:clrMapOvr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7F8EA80-7A0C-B457-AC0A-C24D4145073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752EAF76-E88F-6ED3-188D-CD05EDD2B1E7}"/>
              </a:ext>
            </a:extLst>
          </p:cNvPr>
          <p:cNvSpPr txBox="1"/>
          <p:nvPr/>
        </p:nvSpPr>
        <p:spPr>
          <a:xfrm>
            <a:off x="4609070" y="3059668"/>
            <a:ext cx="2920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/>
              <a:t>?</a:t>
            </a:r>
            <a:endParaRPr lang="en-US"/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06F20BEE-9BF7-8B9D-7015-5F25AC9CC0F0}"/>
              </a:ext>
            </a:extLst>
          </p:cNvPr>
          <p:cNvSpPr txBox="1">
            <a:spLocks/>
          </p:cNvSpPr>
          <p:nvPr/>
        </p:nvSpPr>
        <p:spPr>
          <a:xfrm>
            <a:off x="4953399" y="2167560"/>
            <a:ext cx="1659557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/>
              <a:t>Story</a:t>
            </a:r>
            <a:endParaRPr lang="en-US" sz="3200" b="1" i="1">
              <a:latin typeface="Ink Free" panose="03080402000500000000" pitchFamily="66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22754774"/>
      </p:ext>
    </p:extLst>
  </p:cSld>
  <p:clrMapOvr>
    <a:masterClrMapping/>
  </p:clrMapOvr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10E4F1D-C7BD-9350-E6A9-9EEFF348DA1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797C90F-1143-1027-329C-E475766EA184}"/>
              </a:ext>
            </a:extLst>
          </p:cNvPr>
          <p:cNvSpPr txBox="1"/>
          <p:nvPr/>
        </p:nvSpPr>
        <p:spPr>
          <a:xfrm>
            <a:off x="3954161" y="2951717"/>
            <a:ext cx="274293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AI has no memory</a:t>
            </a:r>
          </a:p>
          <a:p>
            <a:endParaRPr lang="en-US" sz="240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Obstacle: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sz="2400"/>
              <a:t>Cannot learn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D30FCBEC-AC19-D978-0ABC-91486164744C}"/>
              </a:ext>
            </a:extLst>
          </p:cNvPr>
          <p:cNvSpPr txBox="1">
            <a:spLocks/>
          </p:cNvSpPr>
          <p:nvPr/>
        </p:nvSpPr>
        <p:spPr>
          <a:xfrm>
            <a:off x="4953399" y="2167560"/>
            <a:ext cx="2485369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/>
              <a:t>Cause</a:t>
            </a:r>
            <a:endParaRPr lang="en-US" sz="3200" b="1" i="1">
              <a:latin typeface="Ink Free" panose="03080402000500000000" pitchFamily="66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633F672-2330-FEBD-137F-AD69DB3935B8}"/>
              </a:ext>
            </a:extLst>
          </p:cNvPr>
          <p:cNvSpPr txBox="1"/>
          <p:nvPr/>
        </p:nvSpPr>
        <p:spPr>
          <a:xfrm>
            <a:off x="1018917" y="5059382"/>
            <a:ext cx="10154165" cy="120032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ourier New" panose="02070309020205020404" pitchFamily="49" charset="0"/>
              </a:rPr>
              <a:t>Fixed weights — you can't teach it through conversation with you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ourier New" panose="02070309020205020404" pitchFamily="49" charset="0"/>
              </a:rPr>
              <a:t>Statelessness — what looks like memory is just re-reading the conversation each time. Close the window, it's gone</a:t>
            </a:r>
          </a:p>
          <a:p>
            <a:pPr marL="285750" indent="-285750">
              <a:buFontTx/>
              <a:buChar char="-"/>
            </a:pP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</a:rPr>
              <a:t>It is not remembering, i</a:t>
            </a:r>
            <a:r>
              <a:rPr lang="en-US">
                <a:solidFill>
                  <a:schemeClr val="tx1">
                    <a:lumMod val="50000"/>
                    <a:lumOff val="50000"/>
                  </a:schemeClr>
                </a:solidFill>
                <a:effectLst/>
                <a:latin typeface="Courier New" panose="02070309020205020404" pitchFamily="49" charset="0"/>
              </a:rPr>
              <a:t>t is re-reading</a:t>
            </a:r>
          </a:p>
        </p:txBody>
      </p:sp>
    </p:spTree>
    <p:extLst>
      <p:ext uri="{BB962C8B-B14F-4D97-AF65-F5344CB8AC3E}">
        <p14:creationId xmlns:p14="http://schemas.microsoft.com/office/powerpoint/2010/main" val="2969787214"/>
      </p:ext>
    </p:extLst>
  </p:cSld>
  <p:clrMapOvr>
    <a:masterClrMapping/>
  </p:clrMapOvr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38497F7-2BE7-642D-BDAD-AF907FE14D6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>
            <a:extLst>
              <a:ext uri="{FF2B5EF4-FFF2-40B4-BE49-F238E27FC236}">
                <a16:creationId xmlns:a16="http://schemas.microsoft.com/office/drawing/2014/main" id="{E89C5639-FCA1-EF64-2E66-91515C66E681}"/>
              </a:ext>
            </a:extLst>
          </p:cNvPr>
          <p:cNvSpPr/>
          <p:nvPr/>
        </p:nvSpPr>
        <p:spPr>
          <a:xfrm>
            <a:off x="2333297" y="2007476"/>
            <a:ext cx="1471448" cy="3289738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52B9621-5799-8DC1-35BE-AC6A382C223E}"/>
              </a:ext>
            </a:extLst>
          </p:cNvPr>
          <p:cNvSpPr txBox="1"/>
          <p:nvPr/>
        </p:nvSpPr>
        <p:spPr>
          <a:xfrm>
            <a:off x="2511973" y="1681655"/>
            <a:ext cx="11464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AI learned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BAE3A43-87AC-5FF5-DEA5-4527B8604906}"/>
              </a:ext>
            </a:extLst>
          </p:cNvPr>
          <p:cNvSpPr/>
          <p:nvPr/>
        </p:nvSpPr>
        <p:spPr>
          <a:xfrm>
            <a:off x="4776952" y="2007476"/>
            <a:ext cx="1886734" cy="32897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714FE3B-7381-3985-395C-E7C3A9777A2B}"/>
              </a:ext>
            </a:extLst>
          </p:cNvPr>
          <p:cNvSpPr txBox="1"/>
          <p:nvPr/>
        </p:nvSpPr>
        <p:spPr>
          <a:xfrm>
            <a:off x="4776952" y="2196661"/>
            <a:ext cx="188673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Frozen knowledge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51FE043-7E28-7BBC-B301-DDFFB6CD71E3}"/>
              </a:ext>
            </a:extLst>
          </p:cNvPr>
          <p:cNvSpPr/>
          <p:nvPr/>
        </p:nvSpPr>
        <p:spPr>
          <a:xfrm>
            <a:off x="7840718" y="2007476"/>
            <a:ext cx="1886734" cy="3289738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E38264E7-5A04-529A-B3F4-3076A009ED3A}"/>
              </a:ext>
            </a:extLst>
          </p:cNvPr>
          <p:cNvSpPr txBox="1"/>
          <p:nvPr/>
        </p:nvSpPr>
        <p:spPr>
          <a:xfrm>
            <a:off x="8057572" y="2228191"/>
            <a:ext cx="145302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AI knowledge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D874B360-F24A-4B84-617A-709D66BF5D88}"/>
              </a:ext>
            </a:extLst>
          </p:cNvPr>
          <p:cNvSpPr/>
          <p:nvPr/>
        </p:nvSpPr>
        <p:spPr>
          <a:xfrm>
            <a:off x="7840718" y="1572766"/>
            <a:ext cx="1886734" cy="434710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context</a:t>
            </a:r>
          </a:p>
        </p:txBody>
      </p:sp>
    </p:spTree>
    <p:extLst>
      <p:ext uri="{BB962C8B-B14F-4D97-AF65-F5344CB8AC3E}">
        <p14:creationId xmlns:p14="http://schemas.microsoft.com/office/powerpoint/2010/main" val="12770164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0DAF793-CA8E-7867-0548-220F8FAE53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>
            <a:extLst>
              <a:ext uri="{FF2B5EF4-FFF2-40B4-BE49-F238E27FC236}">
                <a16:creationId xmlns:a16="http://schemas.microsoft.com/office/drawing/2014/main" id="{228FFD03-DD89-1836-03B7-8A01D85BC4C3}"/>
              </a:ext>
            </a:extLst>
          </p:cNvPr>
          <p:cNvSpPr txBox="1"/>
          <p:nvPr/>
        </p:nvSpPr>
        <p:spPr>
          <a:xfrm>
            <a:off x="4300182" y="2010601"/>
            <a:ext cx="342144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1"/>
              <a:t>Context Management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EF244D9C-1384-2ED8-3156-CCE3275D2632}"/>
              </a:ext>
            </a:extLst>
          </p:cNvPr>
          <p:cNvSpPr txBox="1"/>
          <p:nvPr/>
        </p:nvSpPr>
        <p:spPr>
          <a:xfrm>
            <a:off x="1274228" y="3347599"/>
            <a:ext cx="757181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1B4A00"/>
                </a:solidFill>
                <a:latin typeface="Ink Free" panose="03080402000500000000" pitchFamily="66" charset="0"/>
              </a:rPr>
              <a:t>Solution</a:t>
            </a:r>
            <a:r>
              <a:rPr lang="en-US" sz="2400">
                <a:solidFill>
                  <a:srgbClr val="1B4A00"/>
                </a:solidFill>
                <a:latin typeface="Ink Free" panose="03080402000500000000" pitchFamily="66" charset="0"/>
              </a:rPr>
              <a:t>:</a:t>
            </a:r>
            <a:r>
              <a:rPr lang="en-US" sz="2400">
                <a:solidFill>
                  <a:schemeClr val="tx1">
                    <a:lumMod val="50000"/>
                    <a:lumOff val="50000"/>
                  </a:schemeClr>
                </a:solidFill>
                <a:latin typeface="Ink Free" panose="03080402000500000000" pitchFamily="66" charset="0"/>
              </a:rPr>
              <a:t> </a:t>
            </a:r>
            <a:r>
              <a:rPr lang="en-US" sz="2400" b="1"/>
              <a:t>Give</a:t>
            </a:r>
            <a:r>
              <a:rPr lang="en-US" sz="2400">
                <a:solidFill>
                  <a:schemeClr val="tx1">
                    <a:lumMod val="50000"/>
                    <a:lumOff val="50000"/>
                  </a:schemeClr>
                </a:solidFill>
              </a:rPr>
              <a:t> it the </a:t>
            </a:r>
            <a:r>
              <a:rPr lang="en-US" sz="2400" b="1"/>
              <a:t>missing</a:t>
            </a:r>
            <a:r>
              <a:rPr lang="en-US" sz="2400"/>
              <a:t> </a:t>
            </a:r>
            <a:r>
              <a:rPr lang="en-US" sz="2400" b="1"/>
              <a:t>knowledge</a:t>
            </a:r>
            <a:r>
              <a:rPr lang="en-US" sz="2400"/>
              <a:t> </a:t>
            </a:r>
            <a:r>
              <a:rPr lang="en-US" sz="2400">
                <a:solidFill>
                  <a:schemeClr val="tx1">
                    <a:lumMod val="50000"/>
                    <a:lumOff val="50000"/>
                  </a:schemeClr>
                </a:solidFill>
              </a:rPr>
              <a:t>along with the </a:t>
            </a:r>
            <a:r>
              <a:rPr lang="en-US" sz="2400" b="1"/>
              <a:t>task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A434DC-9596-5F31-858E-F83461C304FA}"/>
              </a:ext>
            </a:extLst>
          </p:cNvPr>
          <p:cNvSpPr txBox="1"/>
          <p:nvPr/>
        </p:nvSpPr>
        <p:spPr>
          <a:xfrm>
            <a:off x="1274228" y="2883161"/>
            <a:ext cx="810683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1">
                <a:solidFill>
                  <a:srgbClr val="700001"/>
                </a:solidFill>
                <a:latin typeface="Ink Free" panose="03080402000500000000" pitchFamily="66" charset="0"/>
              </a:rPr>
              <a:t>Problem</a:t>
            </a:r>
            <a:r>
              <a:rPr lang="en-US" sz="2400">
                <a:solidFill>
                  <a:srgbClr val="700001"/>
                </a:solidFill>
                <a:latin typeface="Ink Free" panose="03080402000500000000" pitchFamily="66" charset="0"/>
              </a:rPr>
              <a:t>: </a:t>
            </a:r>
            <a:r>
              <a:rPr lang="en-US" sz="2400"/>
              <a:t>AI </a:t>
            </a:r>
            <a:r>
              <a:rPr lang="en-US" sz="2400" b="1"/>
              <a:t>lacks</a:t>
            </a:r>
            <a:r>
              <a:rPr lang="en-US" sz="2400"/>
              <a:t> </a:t>
            </a:r>
            <a:r>
              <a:rPr lang="en-US" sz="2400">
                <a:solidFill>
                  <a:schemeClr val="tx1">
                    <a:lumMod val="50000"/>
                    <a:lumOff val="50000"/>
                  </a:schemeClr>
                </a:solidFill>
              </a:rPr>
              <a:t>some of the </a:t>
            </a:r>
            <a:r>
              <a:rPr lang="en-US" sz="2400" b="1"/>
              <a:t>knowledge</a:t>
            </a:r>
            <a:r>
              <a:rPr lang="en-US" sz="2400"/>
              <a:t> </a:t>
            </a:r>
            <a:r>
              <a:rPr lang="en-US" sz="2400">
                <a:solidFill>
                  <a:schemeClr val="tx1">
                    <a:lumMod val="50000"/>
                    <a:lumOff val="50000"/>
                  </a:schemeClr>
                </a:solidFill>
              </a:rPr>
              <a:t>it needs to do the </a:t>
            </a:r>
            <a:r>
              <a:rPr lang="en-US" sz="2400" b="1"/>
              <a:t>job</a:t>
            </a:r>
          </a:p>
        </p:txBody>
      </p:sp>
    </p:spTree>
    <p:extLst>
      <p:ext uri="{BB962C8B-B14F-4D97-AF65-F5344CB8AC3E}">
        <p14:creationId xmlns:p14="http://schemas.microsoft.com/office/powerpoint/2010/main" val="2894746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0FC419F-BFDB-2A63-85C3-BCBB84859D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17B958F-22BE-9905-4300-CCE81C17BAC1}"/>
              </a:ext>
            </a:extLst>
          </p:cNvPr>
          <p:cNvSpPr txBox="1"/>
          <p:nvPr/>
        </p:nvSpPr>
        <p:spPr>
          <a:xfrm>
            <a:off x="4004441" y="1019503"/>
            <a:ext cx="18641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ai has no memory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651C38F-8FFB-BA94-536A-1AE162F96148}"/>
              </a:ext>
            </a:extLst>
          </p:cNvPr>
          <p:cNvSpPr txBox="1"/>
          <p:nvPr/>
        </p:nvSpPr>
        <p:spPr>
          <a:xfrm>
            <a:off x="756745" y="2144110"/>
            <a:ext cx="277633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/>
              <a:t>question A</a:t>
            </a:r>
          </a:p>
          <a:p>
            <a:pPr marL="285750" indent="-285750">
              <a:buFontTx/>
              <a:buChar char="-"/>
            </a:pPr>
            <a:r>
              <a:rPr lang="en-US"/>
              <a:t>answer to A</a:t>
            </a:r>
          </a:p>
          <a:p>
            <a:pPr marL="285750" indent="-285750">
              <a:buFontTx/>
              <a:buChar char="-"/>
            </a:pPr>
            <a:r>
              <a:rPr lang="en-US"/>
              <a:t>question B referencing A</a:t>
            </a:r>
          </a:p>
          <a:p>
            <a:pPr marL="285750" indent="-285750">
              <a:buFontTx/>
              <a:buChar char="-"/>
            </a:pPr>
            <a:r>
              <a:rPr lang="en-US"/>
              <a:t>ai is like: what?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3E927A3E-D498-CB9B-AC0E-6FFCA6A00B6A}"/>
              </a:ext>
            </a:extLst>
          </p:cNvPr>
          <p:cNvSpPr txBox="1"/>
          <p:nvPr/>
        </p:nvSpPr>
        <p:spPr>
          <a:xfrm>
            <a:off x="4750676" y="2374942"/>
            <a:ext cx="16095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better example</a:t>
            </a:r>
          </a:p>
        </p:txBody>
      </p:sp>
    </p:spTree>
    <p:extLst>
      <p:ext uri="{BB962C8B-B14F-4D97-AF65-F5344CB8AC3E}">
        <p14:creationId xmlns:p14="http://schemas.microsoft.com/office/powerpoint/2010/main" val="39667119"/>
      </p:ext>
    </p:extLst>
  </p:cSld>
  <p:clrMapOvr>
    <a:masterClrMapping/>
  </p:clrMapOvr>
</p:sld>
</file>

<file path=ppt/slides/slide7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CC34D50-EDDC-F6A8-BA7F-F8DF443B23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0423675-3A93-65CB-8BE4-08BDEF781955}"/>
              </a:ext>
            </a:extLst>
          </p:cNvPr>
          <p:cNvSpPr txBox="1"/>
          <p:nvPr/>
        </p:nvSpPr>
        <p:spPr>
          <a:xfrm>
            <a:off x="1650124" y="2596055"/>
            <a:ext cx="24093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add to the conversation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3D99068-BB7B-3D6D-1D9A-0BD2D81A351B}"/>
              </a:ext>
            </a:extLst>
          </p:cNvPr>
          <p:cNvSpPr txBox="1"/>
          <p:nvPr/>
        </p:nvSpPr>
        <p:spPr>
          <a:xfrm>
            <a:off x="6190593" y="2585545"/>
            <a:ext cx="2060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restart conversation</a:t>
            </a:r>
          </a:p>
        </p:txBody>
      </p:sp>
    </p:spTree>
    <p:extLst>
      <p:ext uri="{BB962C8B-B14F-4D97-AF65-F5344CB8AC3E}">
        <p14:creationId xmlns:p14="http://schemas.microsoft.com/office/powerpoint/2010/main" val="167051268"/>
      </p:ext>
    </p:extLst>
  </p:cSld>
  <p:clrMapOvr>
    <a:masterClrMapping/>
  </p:clrMapOvr>
</p:sld>
</file>

<file path=ppt/slides/slide7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36F59E6-36CF-568F-FB20-D4122630727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E4BE729B-6D2F-57C3-23CB-D324DD568158}"/>
              </a:ext>
            </a:extLst>
          </p:cNvPr>
          <p:cNvSpPr txBox="1"/>
          <p:nvPr/>
        </p:nvSpPr>
        <p:spPr>
          <a:xfrm>
            <a:off x="3954161" y="2951717"/>
            <a:ext cx="322530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Context Management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Knowledge Document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/>
              <a:t>Extract Knowledge</a:t>
            </a:r>
          </a:p>
        </p:txBody>
      </p:sp>
      <p:sp>
        <p:nvSpPr>
          <p:cNvPr id="3" name="Title 3">
            <a:extLst>
              <a:ext uri="{FF2B5EF4-FFF2-40B4-BE49-F238E27FC236}">
                <a16:creationId xmlns:a16="http://schemas.microsoft.com/office/drawing/2014/main" id="{BE958D50-A580-24CA-51A2-C1E6BE2100F2}"/>
              </a:ext>
            </a:extLst>
          </p:cNvPr>
          <p:cNvSpPr txBox="1">
            <a:spLocks/>
          </p:cNvSpPr>
          <p:nvPr/>
        </p:nvSpPr>
        <p:spPr>
          <a:xfrm>
            <a:off x="4953399" y="2167560"/>
            <a:ext cx="2485369" cy="5478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/>
              <a:t>Patterns</a:t>
            </a:r>
            <a:endParaRPr lang="en-US" sz="3200" b="1" i="1">
              <a:latin typeface="Ink Free" panose="03080402000500000000" pitchFamily="66" charset="0"/>
            </a:endParaRPr>
          </a:p>
        </p:txBody>
      </p:sp>
      <p:pic>
        <p:nvPicPr>
          <p:cNvPr id="4" name="Picture 3" descr="A green circle with black text and a number&#10;&#10;AI-generated content may be incorrect.">
            <a:extLst>
              <a:ext uri="{FF2B5EF4-FFF2-40B4-BE49-F238E27FC236}">
                <a16:creationId xmlns:a16="http://schemas.microsoft.com/office/drawing/2014/main" id="{0E11DBD0-DA39-B627-E724-ADF1625293D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530" y="1323888"/>
            <a:ext cx="1219200" cy="1270000"/>
          </a:xfrm>
          <a:prstGeom prst="rect">
            <a:avLst/>
          </a:prstGeom>
        </p:spPr>
      </p:pic>
      <p:pic>
        <p:nvPicPr>
          <p:cNvPr id="5" name="Picture 4" descr="A green circle with black text and a number&#10;&#10;AI-generated content may be incorrect.">
            <a:extLst>
              <a:ext uri="{FF2B5EF4-FFF2-40B4-BE49-F238E27FC236}">
                <a16:creationId xmlns:a16="http://schemas.microsoft.com/office/drawing/2014/main" id="{5021A5EE-7554-014D-75B2-E7C2C1B5E7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703830" y="2856299"/>
            <a:ext cx="1231900" cy="1231900"/>
          </a:xfrm>
          <a:prstGeom prst="rect">
            <a:avLst/>
          </a:prstGeom>
        </p:spPr>
      </p:pic>
      <p:pic>
        <p:nvPicPr>
          <p:cNvPr id="6" name="Picture 5" descr="A close-up of a white board&#10;&#10;AI-generated content may be incorrect.">
            <a:extLst>
              <a:ext uri="{FF2B5EF4-FFF2-40B4-BE49-F238E27FC236}">
                <a16:creationId xmlns:a16="http://schemas.microsoft.com/office/drawing/2014/main" id="{C0809DB6-D3CA-C981-AD1A-AC980E89C9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702629" y="4350610"/>
            <a:ext cx="1168400" cy="1117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00CC933-AC7B-E2E3-327B-340B358BE706}"/>
              </a:ext>
            </a:extLst>
          </p:cNvPr>
          <p:cNvSpPr txBox="1"/>
          <p:nvPr/>
        </p:nvSpPr>
        <p:spPr>
          <a:xfrm>
            <a:off x="1602642" y="4876117"/>
            <a:ext cx="8113888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Tx/>
              <a:buChar char="-"/>
            </a:pPr>
            <a:r>
              <a:rPr lang="en-US"/>
              <a:t>Since it can't remember, you have to become the memory manager </a:t>
            </a:r>
          </a:p>
          <a:p>
            <a:pPr marL="285750" indent="-285750">
              <a:buFontTx/>
              <a:buChar char="-"/>
            </a:pPr>
            <a:r>
              <a:rPr lang="en-US"/>
              <a:t>Move from ephemeral conversation → persistent files </a:t>
            </a:r>
          </a:p>
          <a:p>
            <a:pPr marL="285750" indent="-285750">
              <a:buFontTx/>
              <a:buChar char="-"/>
            </a:pPr>
            <a:r>
              <a:rPr lang="en-US"/>
              <a:t>It's like a save button — you capture what matters before it disappears </a:t>
            </a:r>
          </a:p>
          <a:p>
            <a:pPr marL="285750" indent="-285750">
              <a:buFontTx/>
              <a:buChar char="-"/>
            </a:pPr>
            <a:r>
              <a:rPr lang="en-US"/>
              <a:t>You're building a personal knowledge library that lives outside any single session</a:t>
            </a:r>
          </a:p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834680"/>
      </p:ext>
    </p:extLst>
  </p:cSld>
  <p:clrMapOvr>
    <a:masterClrMapping/>
  </p:clrMapOvr>
</p:sld>
</file>

<file path=ppt/slides/slide7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8EE2115-8866-1AE1-35A7-20643BE7383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E77A219-877B-5BA3-FD49-8BC093EEF6A4}"/>
              </a:ext>
            </a:extLst>
          </p:cNvPr>
          <p:cNvSpPr txBox="1"/>
          <p:nvPr/>
        </p:nvSpPr>
        <p:spPr>
          <a:xfrm>
            <a:off x="4004441" y="1019503"/>
            <a:ext cx="225523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Knowledge Document</a:t>
            </a:r>
          </a:p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23C0823-5E3A-F0C3-D1B2-5FF546E77AEE}"/>
              </a:ext>
            </a:extLst>
          </p:cNvPr>
          <p:cNvSpPr/>
          <p:nvPr/>
        </p:nvSpPr>
        <p:spPr>
          <a:xfrm>
            <a:off x="840828" y="2417379"/>
            <a:ext cx="1891862" cy="29323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6FC82E8D-C062-0D81-13CA-EAEEE973D5FB}"/>
              </a:ext>
            </a:extLst>
          </p:cNvPr>
          <p:cNvSpPr/>
          <p:nvPr/>
        </p:nvSpPr>
        <p:spPr>
          <a:xfrm>
            <a:off x="1996964" y="2779984"/>
            <a:ext cx="488731" cy="46771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DDC1F308-13D7-64C5-BC66-86087445A394}"/>
              </a:ext>
            </a:extLst>
          </p:cNvPr>
          <p:cNvSpPr/>
          <p:nvPr/>
        </p:nvSpPr>
        <p:spPr>
          <a:xfrm>
            <a:off x="7152289" y="2575033"/>
            <a:ext cx="488731" cy="46771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A04F0D2-45FE-F000-1DD8-68D4C4F06ADE}"/>
              </a:ext>
            </a:extLst>
          </p:cNvPr>
          <p:cNvSpPr txBox="1"/>
          <p:nvPr/>
        </p:nvSpPr>
        <p:spPr>
          <a:xfrm>
            <a:off x="7977352" y="2659117"/>
            <a:ext cx="1518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knowedge.md</a:t>
            </a:r>
          </a:p>
        </p:txBody>
      </p:sp>
    </p:spTree>
    <p:extLst>
      <p:ext uri="{BB962C8B-B14F-4D97-AF65-F5344CB8AC3E}">
        <p14:creationId xmlns:p14="http://schemas.microsoft.com/office/powerpoint/2010/main" val="1018647723"/>
      </p:ext>
    </p:extLst>
  </p:cSld>
  <p:clrMapOvr>
    <a:masterClrMapping/>
  </p:clrMapOvr>
</p:sld>
</file>

<file path=ppt/slides/slide7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C567433-9F92-2EDB-50CD-48EB3201F17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3A65F1CA-14D4-B381-147C-D2337251D94A}"/>
              </a:ext>
            </a:extLst>
          </p:cNvPr>
          <p:cNvSpPr txBox="1"/>
          <p:nvPr/>
        </p:nvSpPr>
        <p:spPr>
          <a:xfrm>
            <a:off x="4004441" y="1019503"/>
            <a:ext cx="113325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On restart</a:t>
            </a:r>
          </a:p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6BBB5F68-A0AD-739C-433B-EBC8D3BDA2D2}"/>
              </a:ext>
            </a:extLst>
          </p:cNvPr>
          <p:cNvSpPr/>
          <p:nvPr/>
        </p:nvSpPr>
        <p:spPr>
          <a:xfrm>
            <a:off x="840828" y="2417379"/>
            <a:ext cx="1891862" cy="29323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92964F-5FDB-6F20-1A3B-02DE51D8BFD3}"/>
              </a:ext>
            </a:extLst>
          </p:cNvPr>
          <p:cNvSpPr/>
          <p:nvPr/>
        </p:nvSpPr>
        <p:spPr>
          <a:xfrm>
            <a:off x="5754414" y="2338552"/>
            <a:ext cx="1891862" cy="29323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8F307AA-2F22-54A2-D4D0-3DCE87404D60}"/>
              </a:ext>
            </a:extLst>
          </p:cNvPr>
          <p:cNvSpPr/>
          <p:nvPr/>
        </p:nvSpPr>
        <p:spPr>
          <a:xfrm>
            <a:off x="5851634" y="2425261"/>
            <a:ext cx="488731" cy="46771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6094539"/>
      </p:ext>
    </p:extLst>
  </p:cSld>
  <p:clrMapOvr>
    <a:masterClrMapping/>
  </p:clrMapOvr>
</p:sld>
</file>

<file path=ppt/slides/slide7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8EB4980-B44A-7B09-A3ED-47B2860635B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939B866-F31C-FCA5-A28D-E6854F484706}"/>
              </a:ext>
            </a:extLst>
          </p:cNvPr>
          <p:cNvSpPr txBox="1"/>
          <p:nvPr/>
        </p:nvSpPr>
        <p:spPr>
          <a:xfrm>
            <a:off x="4004441" y="1019503"/>
            <a:ext cx="192469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Extract Knowledge</a:t>
            </a:r>
          </a:p>
          <a:p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66495DA-E9CB-6331-D2A2-49AA8A5AD1E3}"/>
              </a:ext>
            </a:extLst>
          </p:cNvPr>
          <p:cNvSpPr/>
          <p:nvPr/>
        </p:nvSpPr>
        <p:spPr>
          <a:xfrm>
            <a:off x="840828" y="2417379"/>
            <a:ext cx="1891862" cy="293238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C5C12FA0-04C0-2186-ABE3-038EA616ED13}"/>
              </a:ext>
            </a:extLst>
          </p:cNvPr>
          <p:cNvSpPr/>
          <p:nvPr/>
        </p:nvSpPr>
        <p:spPr>
          <a:xfrm>
            <a:off x="1996964" y="2779984"/>
            <a:ext cx="488731" cy="46771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70E532CC-1B7B-23F0-A04E-A5C4B46E81B9}"/>
              </a:ext>
            </a:extLst>
          </p:cNvPr>
          <p:cNvSpPr/>
          <p:nvPr/>
        </p:nvSpPr>
        <p:spPr>
          <a:xfrm>
            <a:off x="4162220" y="3464628"/>
            <a:ext cx="488731" cy="467711"/>
          </a:xfrm>
          <a:prstGeom prst="rect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8BE435B-406D-4B37-D54A-1A7A71BC08A5}"/>
              </a:ext>
            </a:extLst>
          </p:cNvPr>
          <p:cNvSpPr txBox="1"/>
          <p:nvPr/>
        </p:nvSpPr>
        <p:spPr>
          <a:xfrm>
            <a:off x="4987283" y="3548712"/>
            <a:ext cx="15183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knowedge.md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BE730F0F-4FA3-6861-9B45-5BD28D9B9F0F}"/>
              </a:ext>
            </a:extLst>
          </p:cNvPr>
          <p:cNvSpPr txBox="1"/>
          <p:nvPr/>
        </p:nvSpPr>
        <p:spPr>
          <a:xfrm>
            <a:off x="3384331" y="3563007"/>
            <a:ext cx="3706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-&gt;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C3FA801-3417-AE86-E5BC-C32261FEA897}"/>
              </a:ext>
            </a:extLst>
          </p:cNvPr>
          <p:cNvSpPr txBox="1"/>
          <p:nvPr/>
        </p:nvSpPr>
        <p:spPr>
          <a:xfrm>
            <a:off x="3216166" y="2921876"/>
            <a:ext cx="15074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save it for me </a:t>
            </a:r>
          </a:p>
        </p:txBody>
      </p:sp>
    </p:spTree>
    <p:extLst>
      <p:ext uri="{BB962C8B-B14F-4D97-AF65-F5344CB8AC3E}">
        <p14:creationId xmlns:p14="http://schemas.microsoft.com/office/powerpoint/2010/main" val="443016434"/>
      </p:ext>
    </p:extLst>
  </p:cSld>
  <p:clrMapOvr>
    <a:masterClrMapping/>
  </p:clrMapOvr>
</p:sld>
</file>

<file path=ppt/slides/slide7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1A17668-D83C-93CB-3A56-2665B4F91D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3831C950-D89D-52EF-3DA8-7BA24036F520}"/>
              </a:ext>
            </a:extLst>
          </p:cNvPr>
          <p:cNvSpPr/>
          <p:nvPr/>
        </p:nvSpPr>
        <p:spPr>
          <a:xfrm>
            <a:off x="8291383" y="667265"/>
            <a:ext cx="1655805" cy="11738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Personalize knowledge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4C7B8B53-7377-C48A-8FA4-8BE5BC72F4F7}"/>
              </a:ext>
            </a:extLst>
          </p:cNvPr>
          <p:cNvSpPr/>
          <p:nvPr/>
        </p:nvSpPr>
        <p:spPr>
          <a:xfrm>
            <a:off x="4040659" y="2539313"/>
            <a:ext cx="2261287" cy="302122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context</a:t>
            </a:r>
          </a:p>
        </p:txBody>
      </p:sp>
      <p:pic>
        <p:nvPicPr>
          <p:cNvPr id="1026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55DADC1E-795B-783E-A51D-87858788F4E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241" y="821896"/>
            <a:ext cx="3106985" cy="2094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C7B4A1B2-4019-1F44-1916-497E0ACE62C2}"/>
              </a:ext>
            </a:extLst>
          </p:cNvPr>
          <p:cNvSpPr/>
          <p:nvPr/>
        </p:nvSpPr>
        <p:spPr>
          <a:xfrm>
            <a:off x="10136658" y="1066800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7FA1F268-3BBC-DE1E-BBBF-34EAC0A017DD}"/>
              </a:ext>
            </a:extLst>
          </p:cNvPr>
          <p:cNvSpPr/>
          <p:nvPr/>
        </p:nvSpPr>
        <p:spPr>
          <a:xfrm>
            <a:off x="9524996" y="2088292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2FC592A4-FD67-609D-F970-0DD9107F9074}"/>
              </a:ext>
            </a:extLst>
          </p:cNvPr>
          <p:cNvSpPr/>
          <p:nvPr/>
        </p:nvSpPr>
        <p:spPr>
          <a:xfrm>
            <a:off x="10447636" y="2088292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</p:spTree>
    <p:extLst>
      <p:ext uri="{BB962C8B-B14F-4D97-AF65-F5344CB8AC3E}">
        <p14:creationId xmlns:p14="http://schemas.microsoft.com/office/powerpoint/2010/main" val="1192270791"/>
      </p:ext>
    </p:extLst>
  </p:cSld>
  <p:clrMapOvr>
    <a:masterClrMapping/>
  </p:clrMapOvr>
</p:sld>
</file>

<file path=ppt/slides/slide7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A73FF8A-D536-411B-18BA-3E207562FE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E588424-1334-3C95-9CD6-D78966EAF8B0}"/>
              </a:ext>
            </a:extLst>
          </p:cNvPr>
          <p:cNvSpPr/>
          <p:nvPr/>
        </p:nvSpPr>
        <p:spPr>
          <a:xfrm>
            <a:off x="8291383" y="667265"/>
            <a:ext cx="1655805" cy="1173892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Personalize knowledge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9667BFF9-79AB-09DB-AEED-404D287256B0}"/>
              </a:ext>
            </a:extLst>
          </p:cNvPr>
          <p:cNvSpPr/>
          <p:nvPr/>
        </p:nvSpPr>
        <p:spPr>
          <a:xfrm>
            <a:off x="4040659" y="2539313"/>
            <a:ext cx="2261287" cy="302122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context</a:t>
            </a:r>
          </a:p>
        </p:txBody>
      </p:sp>
      <p:pic>
        <p:nvPicPr>
          <p:cNvPr id="1026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3C868B95-6C53-E17B-C357-45F52AC420D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0241" y="821896"/>
            <a:ext cx="3106985" cy="2094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7689AC7-7D47-FB2A-C313-846555DFA1C7}"/>
              </a:ext>
            </a:extLst>
          </p:cNvPr>
          <p:cNvSpPr/>
          <p:nvPr/>
        </p:nvSpPr>
        <p:spPr>
          <a:xfrm>
            <a:off x="10136658" y="1066800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605DA1E8-026F-3030-7929-41EAA066126E}"/>
              </a:ext>
            </a:extLst>
          </p:cNvPr>
          <p:cNvSpPr/>
          <p:nvPr/>
        </p:nvSpPr>
        <p:spPr>
          <a:xfrm>
            <a:off x="4248661" y="2945027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323CC60B-F0A3-4797-267E-83880C808D2A}"/>
              </a:ext>
            </a:extLst>
          </p:cNvPr>
          <p:cNvSpPr/>
          <p:nvPr/>
        </p:nvSpPr>
        <p:spPr>
          <a:xfrm>
            <a:off x="5275303" y="2755556"/>
            <a:ext cx="564293" cy="539578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a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0117870-6309-6AF0-D395-2E252241C65B}"/>
              </a:ext>
            </a:extLst>
          </p:cNvPr>
          <p:cNvSpPr txBox="1"/>
          <p:nvPr/>
        </p:nvSpPr>
        <p:spPr>
          <a:xfrm>
            <a:off x="1075038" y="4831492"/>
            <a:ext cx="2735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	Customized brain</a:t>
            </a:r>
          </a:p>
        </p:txBody>
      </p:sp>
    </p:spTree>
    <p:extLst>
      <p:ext uri="{BB962C8B-B14F-4D97-AF65-F5344CB8AC3E}">
        <p14:creationId xmlns:p14="http://schemas.microsoft.com/office/powerpoint/2010/main" val="3138345075"/>
      </p:ext>
    </p:extLst>
  </p:cSld>
  <p:clrMapOvr>
    <a:masterClrMapping/>
  </p:clrMapOvr>
</p:sld>
</file>

<file path=ppt/slides/slide7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FE5EB83-56BE-538E-05DA-030BBD37A29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440FD7F4-F697-5848-47F5-D18FC0745F8F}"/>
              </a:ext>
            </a:extLst>
          </p:cNvPr>
          <p:cNvSpPr/>
          <p:nvPr/>
        </p:nvSpPr>
        <p:spPr>
          <a:xfrm>
            <a:off x="3946926" y="2437539"/>
            <a:ext cx="2261287" cy="3021227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context</a:t>
            </a:r>
          </a:p>
        </p:txBody>
      </p:sp>
      <p:pic>
        <p:nvPicPr>
          <p:cNvPr id="1026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098A4008-3DFF-9D6E-E154-962A56B090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24078" y="105032"/>
            <a:ext cx="3106985" cy="20942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A38D6EC6-CD87-690C-CC5D-365E48D8E141}"/>
              </a:ext>
            </a:extLst>
          </p:cNvPr>
          <p:cNvSpPr txBox="1"/>
          <p:nvPr/>
        </p:nvSpPr>
        <p:spPr>
          <a:xfrm>
            <a:off x="1075038" y="4831492"/>
            <a:ext cx="27350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	Customized brain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0E9297E-1EF3-BCA0-41B2-15D8B49FFF99}"/>
              </a:ext>
            </a:extLst>
          </p:cNvPr>
          <p:cNvCxnSpPr/>
          <p:nvPr/>
        </p:nvCxnSpPr>
        <p:spPr>
          <a:xfrm>
            <a:off x="7895968" y="3429000"/>
            <a:ext cx="0" cy="10194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A6A2EEF2-F6D7-FB54-9988-72CD7EDC77E3}"/>
              </a:ext>
            </a:extLst>
          </p:cNvPr>
          <p:cNvCxnSpPr/>
          <p:nvPr/>
        </p:nvCxnSpPr>
        <p:spPr>
          <a:xfrm>
            <a:off x="10124303" y="3331175"/>
            <a:ext cx="0" cy="1019432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1FF15E3-1FB3-799B-3C71-6C7EDAB045B8}"/>
              </a:ext>
            </a:extLst>
          </p:cNvPr>
          <p:cNvCxnSpPr>
            <a:cxnSpLocks/>
          </p:cNvCxnSpPr>
          <p:nvPr/>
        </p:nvCxnSpPr>
        <p:spPr>
          <a:xfrm flipH="1">
            <a:off x="7875374" y="4049926"/>
            <a:ext cx="2248929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D6F95817-C9D4-79F6-4649-F1BD070D8FAC}"/>
              </a:ext>
            </a:extLst>
          </p:cNvPr>
          <p:cNvSpPr txBox="1"/>
          <p:nvPr/>
        </p:nvSpPr>
        <p:spPr>
          <a:xfrm>
            <a:off x="7710616" y="4831492"/>
            <a:ext cx="5389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bad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6E5DD29F-D35A-1E31-F9AD-70714B377A02}"/>
              </a:ext>
            </a:extLst>
          </p:cNvPr>
          <p:cNvSpPr txBox="1"/>
          <p:nvPr/>
        </p:nvSpPr>
        <p:spPr>
          <a:xfrm>
            <a:off x="9854838" y="4768678"/>
            <a:ext cx="6575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/>
              <a:t>good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04B12C4-0CA6-AE12-24DC-73282CBD5AC7}"/>
              </a:ext>
            </a:extLst>
          </p:cNvPr>
          <p:cNvSpPr/>
          <p:nvPr/>
        </p:nvSpPr>
        <p:spPr>
          <a:xfrm>
            <a:off x="4285708" y="2639711"/>
            <a:ext cx="1583722" cy="2006430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Personalize knowledge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421E75A-CB6E-FFC4-6704-97691493D8AD}"/>
              </a:ext>
            </a:extLst>
          </p:cNvPr>
          <p:cNvSpPr/>
          <p:nvPr/>
        </p:nvSpPr>
        <p:spPr>
          <a:xfrm>
            <a:off x="4285708" y="4768678"/>
            <a:ext cx="1583722" cy="421161"/>
          </a:xfrm>
          <a:prstGeom prst="rect">
            <a:avLst/>
          </a:prstGeom>
          <a:solidFill>
            <a:schemeClr val="accent6">
              <a:lumMod val="50000"/>
            </a:schemeClr>
          </a:solidFill>
          <a:ln>
            <a:solidFill>
              <a:schemeClr val="accent6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/>
              <a:t>request</a:t>
            </a: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F4BD13CF-9844-3B92-0CE1-CDADDB21D369}"/>
              </a:ext>
            </a:extLst>
          </p:cNvPr>
          <p:cNvSpPr/>
          <p:nvPr/>
        </p:nvSpPr>
        <p:spPr>
          <a:xfrm>
            <a:off x="5629533" y="397474"/>
            <a:ext cx="504565" cy="5117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9" name="Rectangle 18">
            <a:extLst>
              <a:ext uri="{FF2B5EF4-FFF2-40B4-BE49-F238E27FC236}">
                <a16:creationId xmlns:a16="http://schemas.microsoft.com/office/drawing/2014/main" id="{A7D16217-1F36-A9BE-4D78-2AA61A765C23}"/>
              </a:ext>
            </a:extLst>
          </p:cNvPr>
          <p:cNvSpPr/>
          <p:nvPr/>
        </p:nvSpPr>
        <p:spPr>
          <a:xfrm>
            <a:off x="8423193" y="1152181"/>
            <a:ext cx="504565" cy="5117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D2843FB6-584C-F0C4-F66D-EDB6B3F579E9}"/>
              </a:ext>
            </a:extLst>
          </p:cNvPr>
          <p:cNvSpPr/>
          <p:nvPr/>
        </p:nvSpPr>
        <p:spPr>
          <a:xfrm>
            <a:off x="4324523" y="302739"/>
            <a:ext cx="504565" cy="5117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5A66E7F4-89E9-6D49-7A7A-067F581ED430}"/>
              </a:ext>
            </a:extLst>
          </p:cNvPr>
          <p:cNvSpPr/>
          <p:nvPr/>
        </p:nvSpPr>
        <p:spPr>
          <a:xfrm>
            <a:off x="4353355" y="1370139"/>
            <a:ext cx="504565" cy="51177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61064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EF96E57-1959-E14B-87EF-0BD94C5E571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DCD8B753-35AD-2990-2008-783904820BB5}"/>
              </a:ext>
            </a:extLst>
          </p:cNvPr>
          <p:cNvSpPr txBox="1"/>
          <p:nvPr/>
        </p:nvSpPr>
        <p:spPr>
          <a:xfrm>
            <a:off x="1082351" y="3198167"/>
            <a:ext cx="1018907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/>
              <a:t>What happens when we want to continue working with AI on the next problem?</a:t>
            </a:r>
          </a:p>
        </p:txBody>
      </p:sp>
      <p:pic>
        <p:nvPicPr>
          <p:cNvPr id="3" name="done_person">
            <a:extLst>
              <a:ext uri="{FF2B5EF4-FFF2-40B4-BE49-F238E27FC236}">
                <a16:creationId xmlns:a16="http://schemas.microsoft.com/office/drawing/2014/main" id="{D6B0A48E-C268-D4C6-4AF2-B0141CDA4AD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812318" y="5041900"/>
            <a:ext cx="1244600" cy="1816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54864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E8C7F8-D872-CDDD-C125-A1816FF90D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2" name="Picture 2" descr="AI Will Surpass Human Brains Once We Crack the 'Neural Code ...">
            <a:extLst>
              <a:ext uri="{FF2B5EF4-FFF2-40B4-BE49-F238E27FC236}">
                <a16:creationId xmlns:a16="http://schemas.microsoft.com/office/drawing/2014/main" id="{43A5781B-A95F-4F68-FDE4-4F4A113C34A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72184" y="530305"/>
            <a:ext cx="3106985" cy="2094299"/>
          </a:xfrm>
          <a:prstGeom prst="rect">
            <a:avLst/>
          </a:prstGeom>
          <a:noFill/>
          <a:ln w="38100">
            <a:solidFill>
              <a:schemeClr val="tx1"/>
            </a:solidFill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3" name="Rectangle 42">
            <a:extLst>
              <a:ext uri="{FF2B5EF4-FFF2-40B4-BE49-F238E27FC236}">
                <a16:creationId xmlns:a16="http://schemas.microsoft.com/office/drawing/2014/main" id="{03119A85-419D-5E96-9558-58E4ACDD7FAD}"/>
              </a:ext>
            </a:extLst>
          </p:cNvPr>
          <p:cNvSpPr/>
          <p:nvPr/>
        </p:nvSpPr>
        <p:spPr>
          <a:xfrm>
            <a:off x="1912279" y="1708998"/>
            <a:ext cx="564293" cy="539578"/>
          </a:xfrm>
          <a:prstGeom prst="rect">
            <a:avLst/>
          </a:pr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79D223A5-08CE-9E3E-0BE6-A987A6683F7E}"/>
              </a:ext>
            </a:extLst>
          </p:cNvPr>
          <p:cNvSpPr/>
          <p:nvPr/>
        </p:nvSpPr>
        <p:spPr>
          <a:xfrm>
            <a:off x="3024668" y="952557"/>
            <a:ext cx="564293" cy="539578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4D44B1FA-B89E-C586-318D-3DEF88366A56}"/>
              </a:ext>
            </a:extLst>
          </p:cNvPr>
          <p:cNvSpPr/>
          <p:nvPr/>
        </p:nvSpPr>
        <p:spPr>
          <a:xfrm>
            <a:off x="3306814" y="1771726"/>
            <a:ext cx="564293" cy="53957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E05F0ACE-E6D8-EE26-803E-3449D4E54701}"/>
              </a:ext>
            </a:extLst>
          </p:cNvPr>
          <p:cNvSpPr/>
          <p:nvPr/>
        </p:nvSpPr>
        <p:spPr>
          <a:xfrm>
            <a:off x="1297655" y="893683"/>
            <a:ext cx="564293" cy="53957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E395FCDE-DEA9-DA27-FC06-C8CFA704CCB2}"/>
              </a:ext>
            </a:extLst>
          </p:cNvPr>
          <p:cNvSpPr/>
          <p:nvPr/>
        </p:nvSpPr>
        <p:spPr>
          <a:xfrm>
            <a:off x="2087419" y="605675"/>
            <a:ext cx="564293" cy="539578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058" name="TextBox 1057">
            <a:extLst>
              <a:ext uri="{FF2B5EF4-FFF2-40B4-BE49-F238E27FC236}">
                <a16:creationId xmlns:a16="http://schemas.microsoft.com/office/drawing/2014/main" id="{2C7ADA1E-73EC-F9EE-5330-0EF6C0884B85}"/>
              </a:ext>
            </a:extLst>
          </p:cNvPr>
          <p:cNvSpPr txBox="1"/>
          <p:nvPr/>
        </p:nvSpPr>
        <p:spPr>
          <a:xfrm>
            <a:off x="1773429" y="6488668"/>
            <a:ext cx="170271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Context Window</a:t>
            </a:r>
          </a:p>
        </p:txBody>
      </p:sp>
      <p:sp>
        <p:nvSpPr>
          <p:cNvPr id="1094" name="Rectangle 1093">
            <a:extLst>
              <a:ext uri="{FF2B5EF4-FFF2-40B4-BE49-F238E27FC236}">
                <a16:creationId xmlns:a16="http://schemas.microsoft.com/office/drawing/2014/main" id="{DD6BA796-9536-1EEE-55E1-953749F5DD7D}"/>
              </a:ext>
            </a:extLst>
          </p:cNvPr>
          <p:cNvSpPr/>
          <p:nvPr/>
        </p:nvSpPr>
        <p:spPr>
          <a:xfrm>
            <a:off x="7671271" y="386113"/>
            <a:ext cx="3732453" cy="1725492"/>
          </a:xfrm>
          <a:prstGeom prst="rect">
            <a:avLst/>
          </a:prstGeom>
          <a:noFill/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5" name="Rectangle 1094">
            <a:extLst>
              <a:ext uri="{FF2B5EF4-FFF2-40B4-BE49-F238E27FC236}">
                <a16:creationId xmlns:a16="http://schemas.microsoft.com/office/drawing/2014/main" id="{003E2C39-670E-B9D9-316D-631AEE96C5F5}"/>
              </a:ext>
            </a:extLst>
          </p:cNvPr>
          <p:cNvSpPr/>
          <p:nvPr/>
        </p:nvSpPr>
        <p:spPr>
          <a:xfrm>
            <a:off x="7951121" y="1040836"/>
            <a:ext cx="564293" cy="539578"/>
          </a:xfrm>
          <a:prstGeom prst="rect">
            <a:avLst/>
          </a:pr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6" name="Rectangle 1095">
            <a:extLst>
              <a:ext uri="{FF2B5EF4-FFF2-40B4-BE49-F238E27FC236}">
                <a16:creationId xmlns:a16="http://schemas.microsoft.com/office/drawing/2014/main" id="{B14EF3C9-465D-CAA6-65D7-C9443BBF8E48}"/>
              </a:ext>
            </a:extLst>
          </p:cNvPr>
          <p:cNvSpPr/>
          <p:nvPr/>
        </p:nvSpPr>
        <p:spPr>
          <a:xfrm>
            <a:off x="8819255" y="104083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7" name="Rectangle 1096">
            <a:extLst>
              <a:ext uri="{FF2B5EF4-FFF2-40B4-BE49-F238E27FC236}">
                <a16:creationId xmlns:a16="http://schemas.microsoft.com/office/drawing/2014/main" id="{F593540F-CB14-89FE-F277-960115B9E609}"/>
              </a:ext>
            </a:extLst>
          </p:cNvPr>
          <p:cNvSpPr/>
          <p:nvPr/>
        </p:nvSpPr>
        <p:spPr>
          <a:xfrm>
            <a:off x="9687389" y="104083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98" name="TextBox 1097">
            <a:extLst>
              <a:ext uri="{FF2B5EF4-FFF2-40B4-BE49-F238E27FC236}">
                <a16:creationId xmlns:a16="http://schemas.microsoft.com/office/drawing/2014/main" id="{4CE4AD84-E6EC-9B7B-E9AC-9D60FB4E873F}"/>
              </a:ext>
            </a:extLst>
          </p:cNvPr>
          <p:cNvSpPr txBox="1"/>
          <p:nvPr/>
        </p:nvSpPr>
        <p:spPr>
          <a:xfrm>
            <a:off x="7930326" y="533597"/>
            <a:ext cx="32143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 for Task 1</a:t>
            </a:r>
          </a:p>
        </p:txBody>
      </p:sp>
      <p:sp>
        <p:nvSpPr>
          <p:cNvPr id="1099" name="Rectangle 1098">
            <a:extLst>
              <a:ext uri="{FF2B5EF4-FFF2-40B4-BE49-F238E27FC236}">
                <a16:creationId xmlns:a16="http://schemas.microsoft.com/office/drawing/2014/main" id="{959D032D-DA9D-E765-0875-C30F51A41C2A}"/>
              </a:ext>
            </a:extLst>
          </p:cNvPr>
          <p:cNvSpPr/>
          <p:nvPr/>
        </p:nvSpPr>
        <p:spPr>
          <a:xfrm>
            <a:off x="10555523" y="1040836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100" name="Picture 1099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F68B8BE0-CA82-6999-013F-A9CF508842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3346" y="1609454"/>
            <a:ext cx="379842" cy="369333"/>
          </a:xfrm>
          <a:prstGeom prst="rect">
            <a:avLst/>
          </a:prstGeom>
        </p:spPr>
      </p:pic>
      <p:pic>
        <p:nvPicPr>
          <p:cNvPr id="1101" name="Picture 1100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6E5A985E-C510-1A0E-ABFE-A6FAD2669DC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11480" y="1609453"/>
            <a:ext cx="379842" cy="369333"/>
          </a:xfrm>
          <a:prstGeom prst="rect">
            <a:avLst/>
          </a:prstGeom>
        </p:spPr>
      </p:pic>
      <p:pic>
        <p:nvPicPr>
          <p:cNvPr id="1102" name="Picture 1101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767166BE-7DB8-477D-7724-3FC6B4C1F08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9614" y="1609453"/>
            <a:ext cx="379842" cy="404462"/>
          </a:xfrm>
          <a:prstGeom prst="rect">
            <a:avLst/>
          </a:prstGeom>
        </p:spPr>
      </p:pic>
      <p:pic>
        <p:nvPicPr>
          <p:cNvPr id="1103" name="Picture 1102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FAD61A3E-750F-AEE1-7EA2-67B842CE900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7748" y="1612294"/>
            <a:ext cx="379842" cy="404462"/>
          </a:xfrm>
          <a:prstGeom prst="rect">
            <a:avLst/>
          </a:prstGeom>
        </p:spPr>
      </p:pic>
      <p:sp>
        <p:nvSpPr>
          <p:cNvPr id="1104" name="Rectangle 1103">
            <a:extLst>
              <a:ext uri="{FF2B5EF4-FFF2-40B4-BE49-F238E27FC236}">
                <a16:creationId xmlns:a16="http://schemas.microsoft.com/office/drawing/2014/main" id="{6EF82C16-045D-DB30-B1D9-2012C26C4E14}"/>
              </a:ext>
            </a:extLst>
          </p:cNvPr>
          <p:cNvSpPr/>
          <p:nvPr/>
        </p:nvSpPr>
        <p:spPr>
          <a:xfrm>
            <a:off x="7667212" y="2446962"/>
            <a:ext cx="3732453" cy="1725492"/>
          </a:xfrm>
          <a:prstGeom prst="rect">
            <a:avLst/>
          </a:prstGeom>
          <a:noFill/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5" name="Rectangle 1104">
            <a:extLst>
              <a:ext uri="{FF2B5EF4-FFF2-40B4-BE49-F238E27FC236}">
                <a16:creationId xmlns:a16="http://schemas.microsoft.com/office/drawing/2014/main" id="{9490CA8F-A22D-36EA-399A-F3088CB6EC6A}"/>
              </a:ext>
            </a:extLst>
          </p:cNvPr>
          <p:cNvSpPr/>
          <p:nvPr/>
        </p:nvSpPr>
        <p:spPr>
          <a:xfrm>
            <a:off x="7947062" y="3101685"/>
            <a:ext cx="564293" cy="539578"/>
          </a:xfrm>
          <a:prstGeom prst="rect">
            <a:avLst/>
          </a:prstGeom>
          <a:solidFill>
            <a:srgbClr val="92D05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6" name="Rectangle 1105">
            <a:extLst>
              <a:ext uri="{FF2B5EF4-FFF2-40B4-BE49-F238E27FC236}">
                <a16:creationId xmlns:a16="http://schemas.microsoft.com/office/drawing/2014/main" id="{889E77C4-8D60-4CFB-B1DA-CCE60E38605F}"/>
              </a:ext>
            </a:extLst>
          </p:cNvPr>
          <p:cNvSpPr/>
          <p:nvPr/>
        </p:nvSpPr>
        <p:spPr>
          <a:xfrm>
            <a:off x="8815196" y="310168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20507" y="4971"/>
                  <a:pt x="337848" y="28877"/>
                  <a:pt x="564293" y="0"/>
                </a:cubicBezTo>
                <a:cubicBezTo>
                  <a:pt x="599216" y="204654"/>
                  <a:pt x="601541" y="321791"/>
                  <a:pt x="564293" y="539578"/>
                </a:cubicBezTo>
                <a:cubicBezTo>
                  <a:pt x="321771" y="569046"/>
                  <a:pt x="251471" y="498655"/>
                  <a:pt x="0" y="539578"/>
                </a:cubicBezTo>
                <a:cubicBezTo>
                  <a:pt x="-16585" y="335385"/>
                  <a:pt x="29998" y="10684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194995" y="-18459"/>
                  <a:pt x="296421" y="-41982"/>
                  <a:pt x="564293" y="0"/>
                </a:cubicBezTo>
                <a:cubicBezTo>
                  <a:pt x="611174" y="151416"/>
                  <a:pt x="531847" y="308519"/>
                  <a:pt x="564293" y="539578"/>
                </a:cubicBezTo>
                <a:cubicBezTo>
                  <a:pt x="330870" y="584814"/>
                  <a:pt x="261208" y="503839"/>
                  <a:pt x="0" y="539578"/>
                </a:cubicBezTo>
                <a:cubicBezTo>
                  <a:pt x="-34171" y="286467"/>
                  <a:pt x="46919" y="186963"/>
                  <a:pt x="0" y="0"/>
                </a:cubicBezTo>
                <a:close/>
              </a:path>
            </a:pathLst>
          </a:custGeom>
          <a:solidFill>
            <a:schemeClr val="accent4">
              <a:lumMod val="60000"/>
              <a:lumOff val="4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Curve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7" name="Rectangle 1106">
            <a:extLst>
              <a:ext uri="{FF2B5EF4-FFF2-40B4-BE49-F238E27FC236}">
                <a16:creationId xmlns:a16="http://schemas.microsoft.com/office/drawing/2014/main" id="{AB83EF0B-56A0-1490-BA74-C9E0647A0745}"/>
              </a:ext>
            </a:extLst>
          </p:cNvPr>
          <p:cNvSpPr/>
          <p:nvPr/>
        </p:nvSpPr>
        <p:spPr>
          <a:xfrm>
            <a:off x="9683330" y="310168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1366"/>
                  <a:pt x="435907" y="-9947"/>
                  <a:pt x="564293" y="0"/>
                </a:cubicBezTo>
                <a:cubicBezTo>
                  <a:pt x="584304" y="184321"/>
                  <a:pt x="548503" y="415548"/>
                  <a:pt x="564293" y="539578"/>
                </a:cubicBezTo>
                <a:cubicBezTo>
                  <a:pt x="433933" y="562204"/>
                  <a:pt x="243197" y="560018"/>
                  <a:pt x="0" y="539578"/>
                </a:cubicBezTo>
                <a:cubicBezTo>
                  <a:pt x="4198" y="399835"/>
                  <a:pt x="7260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8838"/>
                  <a:pt x="388021" y="411"/>
                  <a:pt x="564293" y="0"/>
                </a:cubicBezTo>
                <a:cubicBezTo>
                  <a:pt x="585805" y="143046"/>
                  <a:pt x="542998" y="383776"/>
                  <a:pt x="564293" y="539578"/>
                </a:cubicBezTo>
                <a:cubicBezTo>
                  <a:pt x="381388" y="536135"/>
                  <a:pt x="176062" y="560616"/>
                  <a:pt x="0" y="539578"/>
                </a:cubicBezTo>
                <a:cubicBezTo>
                  <a:pt x="6040" y="399252"/>
                  <a:pt x="2487" y="146180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8" name="TextBox 1107">
            <a:extLst>
              <a:ext uri="{FF2B5EF4-FFF2-40B4-BE49-F238E27FC236}">
                <a16:creationId xmlns:a16="http://schemas.microsoft.com/office/drawing/2014/main" id="{02F7B62C-72C3-D9BE-F1DE-BBD78532B33A}"/>
              </a:ext>
            </a:extLst>
          </p:cNvPr>
          <p:cNvSpPr txBox="1"/>
          <p:nvPr/>
        </p:nvSpPr>
        <p:spPr>
          <a:xfrm>
            <a:off x="7926267" y="2594446"/>
            <a:ext cx="32704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1">
                <a:latin typeface="Ink Free" panose="03080402000500000000" pitchFamily="66" charset="0"/>
              </a:rPr>
              <a:t>Relevant Knowledge for Task 2</a:t>
            </a:r>
          </a:p>
        </p:txBody>
      </p:sp>
      <p:sp>
        <p:nvSpPr>
          <p:cNvPr id="1109" name="Rectangle 1108">
            <a:extLst>
              <a:ext uri="{FF2B5EF4-FFF2-40B4-BE49-F238E27FC236}">
                <a16:creationId xmlns:a16="http://schemas.microsoft.com/office/drawing/2014/main" id="{163DF475-67A7-605F-4404-80FA0397F6A2}"/>
              </a:ext>
            </a:extLst>
          </p:cNvPr>
          <p:cNvSpPr/>
          <p:nvPr/>
        </p:nvSpPr>
        <p:spPr>
          <a:xfrm>
            <a:off x="10551464" y="3101685"/>
            <a:ext cx="564293" cy="539578"/>
          </a:xfrm>
          <a:custGeom>
            <a:avLst/>
            <a:gdLst>
              <a:gd name="csX0" fmla="*/ 0 w 564293"/>
              <a:gd name="csY0" fmla="*/ 0 h 539578"/>
              <a:gd name="csX1" fmla="*/ 564293 w 564293"/>
              <a:gd name="csY1" fmla="*/ 0 h 539578"/>
              <a:gd name="csX2" fmla="*/ 564293 w 564293"/>
              <a:gd name="csY2" fmla="*/ 539578 h 539578"/>
              <a:gd name="csX3" fmla="*/ 0 w 564293"/>
              <a:gd name="csY3" fmla="*/ 539578 h 539578"/>
              <a:gd name="csX4" fmla="*/ 0 w 564293"/>
              <a:gd name="csY4" fmla="*/ 0 h 539578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564293" h="539578" fill="none" extrusionOk="0">
                <a:moveTo>
                  <a:pt x="0" y="0"/>
                </a:moveTo>
                <a:cubicBezTo>
                  <a:pt x="256290" y="-60706"/>
                  <a:pt x="435907" y="29553"/>
                  <a:pt x="564293" y="0"/>
                </a:cubicBezTo>
                <a:cubicBezTo>
                  <a:pt x="568117" y="184321"/>
                  <a:pt x="532316" y="415548"/>
                  <a:pt x="564293" y="539578"/>
                </a:cubicBezTo>
                <a:cubicBezTo>
                  <a:pt x="433933" y="601705"/>
                  <a:pt x="243197" y="475374"/>
                  <a:pt x="0" y="539578"/>
                </a:cubicBezTo>
                <a:cubicBezTo>
                  <a:pt x="-55155" y="399835"/>
                  <a:pt x="12656" y="251219"/>
                  <a:pt x="0" y="0"/>
                </a:cubicBezTo>
                <a:close/>
              </a:path>
              <a:path w="564293" h="539578" stroke="0" extrusionOk="0">
                <a:moveTo>
                  <a:pt x="0" y="0"/>
                </a:moveTo>
                <a:cubicBezTo>
                  <a:pt x="265916" y="-3195"/>
                  <a:pt x="388021" y="17340"/>
                  <a:pt x="564293" y="0"/>
                </a:cubicBezTo>
                <a:cubicBezTo>
                  <a:pt x="612784" y="143046"/>
                  <a:pt x="505227" y="383776"/>
                  <a:pt x="564293" y="539578"/>
                </a:cubicBezTo>
                <a:cubicBezTo>
                  <a:pt x="381388" y="575636"/>
                  <a:pt x="176062" y="521116"/>
                  <a:pt x="0" y="539578"/>
                </a:cubicBezTo>
                <a:cubicBezTo>
                  <a:pt x="-42522" y="399252"/>
                  <a:pt x="40257" y="146180"/>
                  <a:pt x="0" y="0"/>
                </a:cubicBezTo>
                <a:close/>
              </a:path>
            </a:pathLst>
          </a:cu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 sd="4203133778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pic>
        <p:nvPicPr>
          <p:cNvPr id="1110" name="Picture 1109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F4E6A2D2-7892-58F2-A995-037318252CE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39287" y="3670303"/>
            <a:ext cx="379842" cy="369333"/>
          </a:xfrm>
          <a:prstGeom prst="rect">
            <a:avLst/>
          </a:prstGeom>
        </p:spPr>
      </p:pic>
      <p:pic>
        <p:nvPicPr>
          <p:cNvPr id="1111" name="Picture 1110" descr="A green check mark with brush strokes&#10;&#10;AI-generated content may be incorrect.">
            <a:extLst>
              <a:ext uri="{FF2B5EF4-FFF2-40B4-BE49-F238E27FC236}">
                <a16:creationId xmlns:a16="http://schemas.microsoft.com/office/drawing/2014/main" id="{049AA605-9E4B-1FAD-C131-70849453237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907421" y="3670302"/>
            <a:ext cx="379842" cy="369333"/>
          </a:xfrm>
          <a:prstGeom prst="rect">
            <a:avLst/>
          </a:prstGeom>
        </p:spPr>
      </p:pic>
      <p:pic>
        <p:nvPicPr>
          <p:cNvPr id="1112" name="Picture 1111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6C8A49EE-A8FF-437F-7655-A1822C063B0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775555" y="3670302"/>
            <a:ext cx="379842" cy="404462"/>
          </a:xfrm>
          <a:prstGeom prst="rect">
            <a:avLst/>
          </a:prstGeom>
        </p:spPr>
      </p:pic>
      <p:pic>
        <p:nvPicPr>
          <p:cNvPr id="1113" name="Picture 1112" descr="A red x drawn on a white background&#10;&#10;AI-generated content may be incorrect.">
            <a:extLst>
              <a:ext uri="{FF2B5EF4-FFF2-40B4-BE49-F238E27FC236}">
                <a16:creationId xmlns:a16="http://schemas.microsoft.com/office/drawing/2014/main" id="{77200E91-EE31-F796-AC13-1DE08BA89B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643689" y="3673143"/>
            <a:ext cx="379842" cy="404462"/>
          </a:xfrm>
          <a:prstGeom prst="rect">
            <a:avLst/>
          </a:prstGeom>
        </p:spPr>
      </p:pic>
      <p:sp>
        <p:nvSpPr>
          <p:cNvPr id="1124" name="Rounded Rectangle 1123">
            <a:extLst>
              <a:ext uri="{FF2B5EF4-FFF2-40B4-BE49-F238E27FC236}">
                <a16:creationId xmlns:a16="http://schemas.microsoft.com/office/drawing/2014/main" id="{34540701-72CA-5E48-552C-4DFC02B54B27}"/>
              </a:ext>
            </a:extLst>
          </p:cNvPr>
          <p:cNvSpPr/>
          <p:nvPr/>
        </p:nvSpPr>
        <p:spPr>
          <a:xfrm>
            <a:off x="1257844" y="3358379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1</a:t>
            </a:r>
          </a:p>
        </p:txBody>
      </p:sp>
      <p:sp>
        <p:nvSpPr>
          <p:cNvPr id="1125" name="Rectangle 1124">
            <a:extLst>
              <a:ext uri="{FF2B5EF4-FFF2-40B4-BE49-F238E27FC236}">
                <a16:creationId xmlns:a16="http://schemas.microsoft.com/office/drawing/2014/main" id="{7F4AEDF3-22CD-A99C-C9DB-F95A6552FD01}"/>
              </a:ext>
            </a:extLst>
          </p:cNvPr>
          <p:cNvSpPr/>
          <p:nvPr/>
        </p:nvSpPr>
        <p:spPr>
          <a:xfrm>
            <a:off x="1332906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08231" y="485"/>
                  <a:pt x="293244" y="6643"/>
                  <a:pt x="371003" y="0"/>
                </a:cubicBezTo>
                <a:cubicBezTo>
                  <a:pt x="385006" y="87934"/>
                  <a:pt x="385399" y="221697"/>
                  <a:pt x="371003" y="354754"/>
                </a:cubicBezTo>
                <a:cubicBezTo>
                  <a:pt x="252934" y="355673"/>
                  <a:pt x="135042" y="343192"/>
                  <a:pt x="0" y="354754"/>
                </a:cubicBezTo>
                <a:cubicBezTo>
                  <a:pt x="-850" y="201368"/>
                  <a:pt x="-937" y="148938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95117" y="-13071"/>
                  <a:pt x="188539" y="-13446"/>
                  <a:pt x="371003" y="0"/>
                </a:cubicBezTo>
                <a:cubicBezTo>
                  <a:pt x="362713" y="109444"/>
                  <a:pt x="379626" y="203126"/>
                  <a:pt x="371003" y="354754"/>
                </a:cubicBezTo>
                <a:cubicBezTo>
                  <a:pt x="291030" y="337522"/>
                  <a:pt x="169774" y="360245"/>
                  <a:pt x="0" y="354754"/>
                </a:cubicBezTo>
                <a:cubicBezTo>
                  <a:pt x="17497" y="194374"/>
                  <a:pt x="16375" y="89813"/>
                  <a:pt x="0" y="0"/>
                </a:cubicBezTo>
                <a:close/>
              </a:path>
            </a:pathLst>
          </a:custGeom>
          <a:solidFill>
            <a:schemeClr val="accent1"/>
          </a:solidFill>
          <a:ln>
            <a:extLst>
              <a:ext uri="{C807C97D-BFC1-408E-A445-0C87EB9F89A2}">
                <ask:lineSketchStyleProps xmlns:ask="http://schemas.microsoft.com/office/drawing/2018/sketchyshapes" sd="3675109505">
                  <a:prstGeom prst="rect">
                    <a:avLst/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26" name="Rectangle 1125">
            <a:extLst>
              <a:ext uri="{FF2B5EF4-FFF2-40B4-BE49-F238E27FC236}">
                <a16:creationId xmlns:a16="http://schemas.microsoft.com/office/drawing/2014/main" id="{7EEE01D0-FA09-B4B6-7FAD-4BD9BA7A8ECF}"/>
              </a:ext>
            </a:extLst>
          </p:cNvPr>
          <p:cNvSpPr/>
          <p:nvPr/>
        </p:nvSpPr>
        <p:spPr>
          <a:xfrm>
            <a:off x="1861948" y="2901508"/>
            <a:ext cx="371003" cy="354754"/>
          </a:xfrm>
          <a:custGeom>
            <a:avLst/>
            <a:gdLst>
              <a:gd name="csX0" fmla="*/ 0 w 371003"/>
              <a:gd name="csY0" fmla="*/ 0 h 354754"/>
              <a:gd name="csX1" fmla="*/ 371003 w 371003"/>
              <a:gd name="csY1" fmla="*/ 0 h 354754"/>
              <a:gd name="csX2" fmla="*/ 371003 w 371003"/>
              <a:gd name="csY2" fmla="*/ 354754 h 354754"/>
              <a:gd name="csX3" fmla="*/ 0 w 371003"/>
              <a:gd name="csY3" fmla="*/ 354754 h 354754"/>
              <a:gd name="csX4" fmla="*/ 0 w 371003"/>
              <a:gd name="csY4" fmla="*/ 0 h 354754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</a:cxnLst>
            <a:rect l="l" t="t" r="r" b="b"/>
            <a:pathLst>
              <a:path w="371003" h="354754" fill="none" extrusionOk="0">
                <a:moveTo>
                  <a:pt x="0" y="0"/>
                </a:moveTo>
                <a:cubicBezTo>
                  <a:pt x="180849" y="-15481"/>
                  <a:pt x="213709" y="39769"/>
                  <a:pt x="371003" y="0"/>
                </a:cubicBezTo>
                <a:cubicBezTo>
                  <a:pt x="409884" y="106971"/>
                  <a:pt x="350736" y="206280"/>
                  <a:pt x="371003" y="354754"/>
                </a:cubicBezTo>
                <a:cubicBezTo>
                  <a:pt x="276725" y="357097"/>
                  <a:pt x="138380" y="341463"/>
                  <a:pt x="0" y="354754"/>
                </a:cubicBezTo>
                <a:cubicBezTo>
                  <a:pt x="-13072" y="237166"/>
                  <a:pt x="15891" y="128976"/>
                  <a:pt x="0" y="0"/>
                </a:cubicBezTo>
                <a:close/>
              </a:path>
              <a:path w="371003" h="354754" stroke="0" extrusionOk="0">
                <a:moveTo>
                  <a:pt x="0" y="0"/>
                </a:moveTo>
                <a:cubicBezTo>
                  <a:pt x="160934" y="-12544"/>
                  <a:pt x="282315" y="8751"/>
                  <a:pt x="371003" y="0"/>
                </a:cubicBezTo>
                <a:cubicBezTo>
                  <a:pt x="398397" y="112413"/>
                  <a:pt x="351007" y="193232"/>
                  <a:pt x="371003" y="354754"/>
                </a:cubicBezTo>
                <a:cubicBezTo>
                  <a:pt x="211512" y="375546"/>
                  <a:pt x="104874" y="354041"/>
                  <a:pt x="0" y="354754"/>
                </a:cubicBezTo>
                <a:cubicBezTo>
                  <a:pt x="-22267" y="255585"/>
                  <a:pt x="487" y="132496"/>
                  <a:pt x="0" y="0"/>
                </a:cubicBezTo>
                <a:close/>
              </a:path>
            </a:pathLst>
          </a:custGeom>
          <a:solidFill>
            <a:srgbClr val="FF0000"/>
          </a:solidFill>
          <a:ln>
            <a:extLst>
              <a:ext uri="{C807C97D-BFC1-408E-A445-0C87EB9F89A2}">
                <ask:lineSketchStyleProps xmlns:ask="http://schemas.microsoft.com/office/drawing/2018/sketchyshapes" sd="2338962291">
                  <a:prstGeom prst="rect">
                    <a:avLst/>
                  </a:prstGeom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27" name="Rounded Rectangle 1126">
            <a:extLst>
              <a:ext uri="{FF2B5EF4-FFF2-40B4-BE49-F238E27FC236}">
                <a16:creationId xmlns:a16="http://schemas.microsoft.com/office/drawing/2014/main" id="{04DC5F99-0ED6-34E5-0876-4FE07B048925}"/>
              </a:ext>
            </a:extLst>
          </p:cNvPr>
          <p:cNvSpPr/>
          <p:nvPr/>
        </p:nvSpPr>
        <p:spPr>
          <a:xfrm>
            <a:off x="1257844" y="4614358"/>
            <a:ext cx="2787736" cy="326295"/>
          </a:xfrm>
          <a:custGeom>
            <a:avLst/>
            <a:gdLst>
              <a:gd name="csX0" fmla="*/ 0 w 2787736"/>
              <a:gd name="csY0" fmla="*/ 20501 h 326295"/>
              <a:gd name="csX1" fmla="*/ 20501 w 2787736"/>
              <a:gd name="csY1" fmla="*/ 0 h 326295"/>
              <a:gd name="csX2" fmla="*/ 652250 w 2787736"/>
              <a:gd name="csY2" fmla="*/ 0 h 326295"/>
              <a:gd name="csX3" fmla="*/ 1311466 w 2787736"/>
              <a:gd name="csY3" fmla="*/ 0 h 326295"/>
              <a:gd name="csX4" fmla="*/ 1970682 w 2787736"/>
              <a:gd name="csY4" fmla="*/ 0 h 326295"/>
              <a:gd name="csX5" fmla="*/ 2767235 w 2787736"/>
              <a:gd name="csY5" fmla="*/ 0 h 326295"/>
              <a:gd name="csX6" fmla="*/ 2787736 w 2787736"/>
              <a:gd name="csY6" fmla="*/ 20501 h 326295"/>
              <a:gd name="csX7" fmla="*/ 2787736 w 2787736"/>
              <a:gd name="csY7" fmla="*/ 305794 h 326295"/>
              <a:gd name="csX8" fmla="*/ 2767235 w 2787736"/>
              <a:gd name="csY8" fmla="*/ 326295 h 326295"/>
              <a:gd name="csX9" fmla="*/ 2080552 w 2787736"/>
              <a:gd name="csY9" fmla="*/ 326295 h 326295"/>
              <a:gd name="csX10" fmla="*/ 1366401 w 2787736"/>
              <a:gd name="csY10" fmla="*/ 326295 h 326295"/>
              <a:gd name="csX11" fmla="*/ 734652 w 2787736"/>
              <a:gd name="csY11" fmla="*/ 326295 h 326295"/>
              <a:gd name="csX12" fmla="*/ 20501 w 2787736"/>
              <a:gd name="csY12" fmla="*/ 326295 h 326295"/>
              <a:gd name="csX13" fmla="*/ 0 w 2787736"/>
              <a:gd name="csY13" fmla="*/ 305794 h 326295"/>
              <a:gd name="csX14" fmla="*/ 0 w 2787736"/>
              <a:gd name="csY14" fmla="*/ 20501 h 326295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</a:cxnLst>
            <a:rect l="l" t="t" r="r" b="b"/>
            <a:pathLst>
              <a:path w="2787736" h="326295" fill="none" extrusionOk="0">
                <a:moveTo>
                  <a:pt x="0" y="20501"/>
                </a:moveTo>
                <a:cubicBezTo>
                  <a:pt x="508" y="7782"/>
                  <a:pt x="8937" y="-1443"/>
                  <a:pt x="20501" y="0"/>
                </a:cubicBezTo>
                <a:cubicBezTo>
                  <a:pt x="172313" y="-12038"/>
                  <a:pt x="379807" y="-12841"/>
                  <a:pt x="652250" y="0"/>
                </a:cubicBezTo>
                <a:cubicBezTo>
                  <a:pt x="924693" y="12841"/>
                  <a:pt x="1050990" y="18970"/>
                  <a:pt x="1311466" y="0"/>
                </a:cubicBezTo>
                <a:cubicBezTo>
                  <a:pt x="1571942" y="-18970"/>
                  <a:pt x="1818205" y="-16557"/>
                  <a:pt x="1970682" y="0"/>
                </a:cubicBezTo>
                <a:cubicBezTo>
                  <a:pt x="2123159" y="16557"/>
                  <a:pt x="2534336" y="19999"/>
                  <a:pt x="2767235" y="0"/>
                </a:cubicBezTo>
                <a:cubicBezTo>
                  <a:pt x="2778155" y="87"/>
                  <a:pt x="2786619" y="10785"/>
                  <a:pt x="2787736" y="20501"/>
                </a:cubicBezTo>
                <a:cubicBezTo>
                  <a:pt x="2783112" y="98183"/>
                  <a:pt x="2794087" y="226960"/>
                  <a:pt x="2787736" y="305794"/>
                </a:cubicBezTo>
                <a:cubicBezTo>
                  <a:pt x="2787620" y="314460"/>
                  <a:pt x="2777627" y="324929"/>
                  <a:pt x="2767235" y="326295"/>
                </a:cubicBezTo>
                <a:cubicBezTo>
                  <a:pt x="2512761" y="316890"/>
                  <a:pt x="2349758" y="303310"/>
                  <a:pt x="2080552" y="326295"/>
                </a:cubicBezTo>
                <a:cubicBezTo>
                  <a:pt x="1811346" y="349280"/>
                  <a:pt x="1584269" y="330728"/>
                  <a:pt x="1366401" y="326295"/>
                </a:cubicBezTo>
                <a:cubicBezTo>
                  <a:pt x="1148533" y="321862"/>
                  <a:pt x="981273" y="353813"/>
                  <a:pt x="734652" y="326295"/>
                </a:cubicBezTo>
                <a:cubicBezTo>
                  <a:pt x="488031" y="298777"/>
                  <a:pt x="207521" y="333355"/>
                  <a:pt x="20501" y="326295"/>
                </a:cubicBezTo>
                <a:cubicBezTo>
                  <a:pt x="9778" y="324145"/>
                  <a:pt x="-554" y="317717"/>
                  <a:pt x="0" y="305794"/>
                </a:cubicBezTo>
                <a:cubicBezTo>
                  <a:pt x="-13762" y="197596"/>
                  <a:pt x="13062" y="135046"/>
                  <a:pt x="0" y="20501"/>
                </a:cubicBezTo>
                <a:close/>
              </a:path>
              <a:path w="2787736" h="326295" stroke="0" extrusionOk="0">
                <a:moveTo>
                  <a:pt x="0" y="20501"/>
                </a:moveTo>
                <a:cubicBezTo>
                  <a:pt x="1114" y="8412"/>
                  <a:pt x="9031" y="915"/>
                  <a:pt x="20501" y="0"/>
                </a:cubicBezTo>
                <a:cubicBezTo>
                  <a:pt x="233328" y="15219"/>
                  <a:pt x="502350" y="1231"/>
                  <a:pt x="734652" y="0"/>
                </a:cubicBezTo>
                <a:cubicBezTo>
                  <a:pt x="966954" y="-1231"/>
                  <a:pt x="1260761" y="-7857"/>
                  <a:pt x="1448803" y="0"/>
                </a:cubicBezTo>
                <a:cubicBezTo>
                  <a:pt x="1636845" y="7857"/>
                  <a:pt x="2150694" y="17609"/>
                  <a:pt x="2767235" y="0"/>
                </a:cubicBezTo>
                <a:cubicBezTo>
                  <a:pt x="2779145" y="2739"/>
                  <a:pt x="2787962" y="9675"/>
                  <a:pt x="2787736" y="20501"/>
                </a:cubicBezTo>
                <a:cubicBezTo>
                  <a:pt x="2780608" y="83891"/>
                  <a:pt x="2789678" y="210400"/>
                  <a:pt x="2787736" y="305794"/>
                </a:cubicBezTo>
                <a:cubicBezTo>
                  <a:pt x="2787693" y="318161"/>
                  <a:pt x="2780747" y="324544"/>
                  <a:pt x="2767235" y="326295"/>
                </a:cubicBezTo>
                <a:cubicBezTo>
                  <a:pt x="2596090" y="345776"/>
                  <a:pt x="2360670" y="332991"/>
                  <a:pt x="2162954" y="326295"/>
                </a:cubicBezTo>
                <a:cubicBezTo>
                  <a:pt x="1965238" y="319599"/>
                  <a:pt x="1655891" y="339704"/>
                  <a:pt x="1421335" y="326295"/>
                </a:cubicBezTo>
                <a:cubicBezTo>
                  <a:pt x="1186779" y="312886"/>
                  <a:pt x="1070943" y="353680"/>
                  <a:pt x="817054" y="326295"/>
                </a:cubicBezTo>
                <a:cubicBezTo>
                  <a:pt x="563165" y="298910"/>
                  <a:pt x="405531" y="360951"/>
                  <a:pt x="20501" y="326295"/>
                </a:cubicBezTo>
                <a:cubicBezTo>
                  <a:pt x="8853" y="325404"/>
                  <a:pt x="-1220" y="315550"/>
                  <a:pt x="0" y="305794"/>
                </a:cubicBezTo>
                <a:cubicBezTo>
                  <a:pt x="2021" y="223596"/>
                  <a:pt x="-13975" y="107807"/>
                  <a:pt x="0" y="20501"/>
                </a:cubicBezTo>
                <a:close/>
              </a:path>
            </a:pathLst>
          </a:custGeom>
          <a:solidFill>
            <a:schemeClr val="accent6">
              <a:lumMod val="20000"/>
              <a:lumOff val="80000"/>
            </a:schemeClr>
          </a:solidFill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>
                <a:solidFill>
                  <a:schemeClr val="tx1"/>
                </a:solidFill>
                <a:latin typeface="Ink Free" panose="03080402000500000000" pitchFamily="66" charset="0"/>
              </a:rPr>
              <a:t>Task 2</a:t>
            </a:r>
          </a:p>
        </p:txBody>
      </p:sp>
      <p:sp>
        <p:nvSpPr>
          <p:cNvPr id="1128" name="Rectangle 1127">
            <a:extLst>
              <a:ext uri="{FF2B5EF4-FFF2-40B4-BE49-F238E27FC236}">
                <a16:creationId xmlns:a16="http://schemas.microsoft.com/office/drawing/2014/main" id="{D3514837-A7F2-ADB4-660D-9B627F53F7D8}"/>
              </a:ext>
            </a:extLst>
          </p:cNvPr>
          <p:cNvSpPr/>
          <p:nvPr/>
        </p:nvSpPr>
        <p:spPr>
          <a:xfrm>
            <a:off x="1332906" y="4157487"/>
            <a:ext cx="371003" cy="354754"/>
          </a:xfrm>
          <a:prstGeom prst="rect">
            <a:avLst/>
          </a:prstGeom>
          <a:solidFill>
            <a:srgbClr val="7030A0"/>
          </a:solidFill>
          <a:ln>
            <a:extLst>
              <a:ext uri="{C807C97D-BFC1-408E-A445-0C87EB9F89A2}">
                <ask:lineSketchStyleProps xmlns:ask="http://schemas.microsoft.com/office/drawing/2018/sketchyshapes">
                  <ask:type>
                    <ask:lineSketchScribble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130" name="Rounded Rectangle 1129">
            <a:extLst>
              <a:ext uri="{FF2B5EF4-FFF2-40B4-BE49-F238E27FC236}">
                <a16:creationId xmlns:a16="http://schemas.microsoft.com/office/drawing/2014/main" id="{C238B855-2A84-1BC5-5E7F-FF156267078E}"/>
              </a:ext>
            </a:extLst>
          </p:cNvPr>
          <p:cNvSpPr/>
          <p:nvPr/>
        </p:nvSpPr>
        <p:spPr>
          <a:xfrm>
            <a:off x="1053795" y="2752588"/>
            <a:ext cx="3125373" cy="3736080"/>
          </a:xfrm>
          <a:custGeom>
            <a:avLst/>
            <a:gdLst>
              <a:gd name="csX0" fmla="*/ 0 w 3125373"/>
              <a:gd name="csY0" fmla="*/ 196367 h 3736080"/>
              <a:gd name="csX1" fmla="*/ 196367 w 3125373"/>
              <a:gd name="csY1" fmla="*/ 0 h 3736080"/>
              <a:gd name="csX2" fmla="*/ 906853 w 3125373"/>
              <a:gd name="csY2" fmla="*/ 0 h 3736080"/>
              <a:gd name="csX3" fmla="*/ 1617339 w 3125373"/>
              <a:gd name="csY3" fmla="*/ 0 h 3736080"/>
              <a:gd name="csX4" fmla="*/ 2929006 w 3125373"/>
              <a:gd name="csY4" fmla="*/ 0 h 3736080"/>
              <a:gd name="csX5" fmla="*/ 3125373 w 3125373"/>
              <a:gd name="csY5" fmla="*/ 196367 h 3736080"/>
              <a:gd name="csX6" fmla="*/ 3125373 w 3125373"/>
              <a:gd name="csY6" fmla="*/ 865036 h 3736080"/>
              <a:gd name="csX7" fmla="*/ 3125373 w 3125373"/>
              <a:gd name="csY7" fmla="*/ 1533705 h 3736080"/>
              <a:gd name="csX8" fmla="*/ 3125373 w 3125373"/>
              <a:gd name="csY8" fmla="*/ 2269242 h 3736080"/>
              <a:gd name="csX9" fmla="*/ 3125373 w 3125373"/>
              <a:gd name="csY9" fmla="*/ 2871044 h 3736080"/>
              <a:gd name="csX10" fmla="*/ 3125373 w 3125373"/>
              <a:gd name="csY10" fmla="*/ 3539713 h 3736080"/>
              <a:gd name="csX11" fmla="*/ 2929006 w 3125373"/>
              <a:gd name="csY11" fmla="*/ 3736080 h 3736080"/>
              <a:gd name="csX12" fmla="*/ 2191193 w 3125373"/>
              <a:gd name="csY12" fmla="*/ 3736080 h 3736080"/>
              <a:gd name="csX13" fmla="*/ 1535360 w 3125373"/>
              <a:gd name="csY13" fmla="*/ 3736080 h 3736080"/>
              <a:gd name="csX14" fmla="*/ 852200 w 3125373"/>
              <a:gd name="csY14" fmla="*/ 3736080 h 3736080"/>
              <a:gd name="csX15" fmla="*/ 196367 w 3125373"/>
              <a:gd name="csY15" fmla="*/ 3736080 h 3736080"/>
              <a:gd name="csX16" fmla="*/ 0 w 3125373"/>
              <a:gd name="csY16" fmla="*/ 3539713 h 3736080"/>
              <a:gd name="csX17" fmla="*/ 0 w 3125373"/>
              <a:gd name="csY17" fmla="*/ 2971344 h 3736080"/>
              <a:gd name="csX18" fmla="*/ 0 w 3125373"/>
              <a:gd name="csY18" fmla="*/ 2336108 h 3736080"/>
              <a:gd name="csX19" fmla="*/ 0 w 3125373"/>
              <a:gd name="csY19" fmla="*/ 1767740 h 3736080"/>
              <a:gd name="csX20" fmla="*/ 0 w 3125373"/>
              <a:gd name="csY20" fmla="*/ 1199371 h 3736080"/>
              <a:gd name="csX21" fmla="*/ 0 w 3125373"/>
              <a:gd name="csY21" fmla="*/ 196367 h 3736080"/>
            </a:gdLst>
            <a:ahLst/>
            <a:cxnLst>
              <a:cxn ang="0">
                <a:pos x="csX0" y="csY0"/>
              </a:cxn>
              <a:cxn ang="0">
                <a:pos x="csX1" y="csY1"/>
              </a:cxn>
              <a:cxn ang="0">
                <a:pos x="csX2" y="csY2"/>
              </a:cxn>
              <a:cxn ang="0">
                <a:pos x="csX3" y="csY3"/>
              </a:cxn>
              <a:cxn ang="0">
                <a:pos x="csX4" y="csY4"/>
              </a:cxn>
              <a:cxn ang="0">
                <a:pos x="csX5" y="csY5"/>
              </a:cxn>
              <a:cxn ang="0">
                <a:pos x="csX6" y="csY6"/>
              </a:cxn>
              <a:cxn ang="0">
                <a:pos x="csX7" y="csY7"/>
              </a:cxn>
              <a:cxn ang="0">
                <a:pos x="csX8" y="csY8"/>
              </a:cxn>
              <a:cxn ang="0">
                <a:pos x="csX9" y="csY9"/>
              </a:cxn>
              <a:cxn ang="0">
                <a:pos x="csX10" y="csY10"/>
              </a:cxn>
              <a:cxn ang="0">
                <a:pos x="csX11" y="csY11"/>
              </a:cxn>
              <a:cxn ang="0">
                <a:pos x="csX12" y="csY12"/>
              </a:cxn>
              <a:cxn ang="0">
                <a:pos x="csX13" y="csY13"/>
              </a:cxn>
              <a:cxn ang="0">
                <a:pos x="csX14" y="csY14"/>
              </a:cxn>
              <a:cxn ang="0">
                <a:pos x="csX15" y="csY15"/>
              </a:cxn>
              <a:cxn ang="0">
                <a:pos x="csX16" y="csY16"/>
              </a:cxn>
              <a:cxn ang="0">
                <a:pos x="csX17" y="csY17"/>
              </a:cxn>
              <a:cxn ang="0">
                <a:pos x="csX18" y="csY18"/>
              </a:cxn>
              <a:cxn ang="0">
                <a:pos x="csX19" y="csY19"/>
              </a:cxn>
              <a:cxn ang="0">
                <a:pos x="csX20" y="csY20"/>
              </a:cxn>
              <a:cxn ang="0">
                <a:pos x="csX21" y="csY21"/>
              </a:cxn>
            </a:cxnLst>
            <a:rect l="l" t="t" r="r" b="b"/>
            <a:pathLst>
              <a:path w="3125373" h="3736080" extrusionOk="0">
                <a:moveTo>
                  <a:pt x="0" y="196367"/>
                </a:moveTo>
                <a:cubicBezTo>
                  <a:pt x="4531" y="84795"/>
                  <a:pt x="86318" y="9892"/>
                  <a:pt x="196367" y="0"/>
                </a:cubicBezTo>
                <a:cubicBezTo>
                  <a:pt x="490574" y="-13280"/>
                  <a:pt x="679964" y="-24228"/>
                  <a:pt x="906853" y="0"/>
                </a:cubicBezTo>
                <a:cubicBezTo>
                  <a:pt x="1133742" y="24228"/>
                  <a:pt x="1436915" y="-17667"/>
                  <a:pt x="1617339" y="0"/>
                </a:cubicBezTo>
                <a:cubicBezTo>
                  <a:pt x="1797763" y="17667"/>
                  <a:pt x="2406889" y="-31520"/>
                  <a:pt x="2929006" y="0"/>
                </a:cubicBezTo>
                <a:cubicBezTo>
                  <a:pt x="3040567" y="14488"/>
                  <a:pt x="3127169" y="91856"/>
                  <a:pt x="3125373" y="196367"/>
                </a:cubicBezTo>
                <a:cubicBezTo>
                  <a:pt x="3130921" y="489208"/>
                  <a:pt x="3140883" y="718968"/>
                  <a:pt x="3125373" y="865036"/>
                </a:cubicBezTo>
                <a:cubicBezTo>
                  <a:pt x="3109863" y="1011104"/>
                  <a:pt x="3143955" y="1220579"/>
                  <a:pt x="3125373" y="1533705"/>
                </a:cubicBezTo>
                <a:cubicBezTo>
                  <a:pt x="3106791" y="1846831"/>
                  <a:pt x="3131335" y="2121735"/>
                  <a:pt x="3125373" y="2269242"/>
                </a:cubicBezTo>
                <a:cubicBezTo>
                  <a:pt x="3119411" y="2416749"/>
                  <a:pt x="3110397" y="2743336"/>
                  <a:pt x="3125373" y="2871044"/>
                </a:cubicBezTo>
                <a:cubicBezTo>
                  <a:pt x="3140349" y="2998752"/>
                  <a:pt x="3149015" y="3279849"/>
                  <a:pt x="3125373" y="3539713"/>
                </a:cubicBezTo>
                <a:cubicBezTo>
                  <a:pt x="3128498" y="3649102"/>
                  <a:pt x="3044719" y="3731779"/>
                  <a:pt x="2929006" y="3736080"/>
                </a:cubicBezTo>
                <a:cubicBezTo>
                  <a:pt x="2750480" y="3699548"/>
                  <a:pt x="2433602" y="3715084"/>
                  <a:pt x="2191193" y="3736080"/>
                </a:cubicBezTo>
                <a:cubicBezTo>
                  <a:pt x="1948784" y="3757076"/>
                  <a:pt x="1746641" y="3723356"/>
                  <a:pt x="1535360" y="3736080"/>
                </a:cubicBezTo>
                <a:cubicBezTo>
                  <a:pt x="1324079" y="3748804"/>
                  <a:pt x="1189091" y="3749045"/>
                  <a:pt x="852200" y="3736080"/>
                </a:cubicBezTo>
                <a:cubicBezTo>
                  <a:pt x="515309" y="3723115"/>
                  <a:pt x="429961" y="3760856"/>
                  <a:pt x="196367" y="3736080"/>
                </a:cubicBezTo>
                <a:cubicBezTo>
                  <a:pt x="71794" y="3739453"/>
                  <a:pt x="8040" y="3669650"/>
                  <a:pt x="0" y="3539713"/>
                </a:cubicBezTo>
                <a:cubicBezTo>
                  <a:pt x="-22510" y="3287359"/>
                  <a:pt x="12720" y="3195025"/>
                  <a:pt x="0" y="2971344"/>
                </a:cubicBezTo>
                <a:cubicBezTo>
                  <a:pt x="-12720" y="2747663"/>
                  <a:pt x="-21917" y="2613676"/>
                  <a:pt x="0" y="2336108"/>
                </a:cubicBezTo>
                <a:cubicBezTo>
                  <a:pt x="21917" y="2058540"/>
                  <a:pt x="25674" y="1945343"/>
                  <a:pt x="0" y="1767740"/>
                </a:cubicBezTo>
                <a:cubicBezTo>
                  <a:pt x="-25674" y="1590137"/>
                  <a:pt x="-3012" y="1384142"/>
                  <a:pt x="0" y="1199371"/>
                </a:cubicBezTo>
                <a:cubicBezTo>
                  <a:pt x="3012" y="1014600"/>
                  <a:pt x="6337" y="693223"/>
                  <a:pt x="0" y="196367"/>
                </a:cubicBezTo>
                <a:close/>
              </a:path>
            </a:pathLst>
          </a:custGeom>
          <a:noFill/>
          <a:ln>
            <a:extLst>
              <a:ext uri="{C807C97D-BFC1-408E-A445-0C87EB9F89A2}">
                <ask:lineSketchStyleProps xmlns:ask="http://schemas.microsoft.com/office/drawing/2018/sketchyshapes" sd="481711788">
                  <a:prstGeom prst="roundRect">
                    <a:avLst>
                      <a:gd name="adj" fmla="val 6283"/>
                    </a:avLst>
                  </a:prstGeom>
                  <ask:type>
                    <ask:lineSketchFreehand/>
                  </ask:type>
                </ask:lineSketchStyleProps>
              </a:ext>
            </a:extLst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459661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1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0" dur="500"/>
                                        <p:tgtEl>
                                          <p:spTgt spid="11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11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6" dur="500"/>
                                        <p:tgtEl>
                                          <p:spTgt spid="11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9" dur="500"/>
                                        <p:tgtEl>
                                          <p:spTgt spid="11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0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11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7" dur="500"/>
                                        <p:tgtEl>
                                          <p:spTgt spid="110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8" presetID="9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0" dur="500"/>
                                        <p:tgtEl>
                                          <p:spTgt spid="11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35" dur="500"/>
                                        <p:tgtEl>
                                          <p:spTgt spid="1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6" fill="hold">
                      <p:stCondLst>
                        <p:cond delay="indefinite"/>
                      </p:stCondLst>
                      <p:childTnLst>
                        <p:par>
                          <p:cTn id="37" fill="hold">
                            <p:stCondLst>
                              <p:cond delay="0"/>
                            </p:stCondLst>
                            <p:childTnLst>
                              <p:par>
                                <p:cTn id="38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0" dur="500"/>
                                        <p:tgtEl>
                                          <p:spTgt spid="11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05" grpId="0" animBg="1"/>
      <p:bldP spid="1106" grpId="0" animBg="1"/>
      <p:bldP spid="1107" grpId="0" animBg="1"/>
      <p:bldP spid="1109" grpId="0" animBg="1"/>
      <p:bldP spid="1127" grpId="0" animBg="1"/>
      <p:bldP spid="1128" grpId="0" animBg="1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4472C4"/>
    </a:accent1>
    <a:accent2>
      <a:srgbClr val="ED7D31"/>
    </a:accent2>
    <a:accent3>
      <a:srgbClr val="A5A5A5"/>
    </a:accent3>
    <a:accent4>
      <a:srgbClr val="FFC000"/>
    </a:accent4>
    <a:accent5>
      <a:srgbClr val="5B9BD5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110812</TotalTime>
  <Words>2225</Words>
  <Application>Microsoft Macintosh PowerPoint</Application>
  <PresentationFormat>Widescreen</PresentationFormat>
  <Paragraphs>384</Paragraphs>
  <Slides>78</Slides>
  <Notes>23</Notes>
  <HiddenSlides>2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78</vt:i4>
      </vt:variant>
    </vt:vector>
  </HeadingPairs>
  <TitlesOfParts>
    <vt:vector size="85" baseType="lpstr">
      <vt:lpstr>Arial</vt:lpstr>
      <vt:lpstr>Calibri</vt:lpstr>
      <vt:lpstr>Calibri Light</vt:lpstr>
      <vt:lpstr>Courier New</vt:lpstr>
      <vt:lpstr>Fira Code</vt:lpstr>
      <vt:lpstr>Ink Free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Rest Calls</dc:title>
  <dc:creator>Kesseler, Lada</dc:creator>
  <cp:lastModifiedBy>Lada Kesseler</cp:lastModifiedBy>
  <cp:revision>987</cp:revision>
  <dcterms:created xsi:type="dcterms:W3CDTF">2023-11-14T16:04:34Z</dcterms:created>
  <dcterms:modified xsi:type="dcterms:W3CDTF">2026-02-18T17:50:47Z</dcterms:modified>
</cp:coreProperties>
</file>

<file path=docProps/thumbnail.jpeg>
</file>